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4"/>
  </p:notesMasterIdLst>
  <p:handoutMasterIdLst>
    <p:handoutMasterId r:id="rId55"/>
  </p:handoutMasterIdLst>
  <p:sldIdLst>
    <p:sldId id="292" r:id="rId5"/>
    <p:sldId id="296" r:id="rId6"/>
    <p:sldId id="471" r:id="rId7"/>
    <p:sldId id="400" r:id="rId8"/>
    <p:sldId id="474" r:id="rId9"/>
    <p:sldId id="375" r:id="rId10"/>
    <p:sldId id="302" r:id="rId11"/>
    <p:sldId id="482" r:id="rId12"/>
    <p:sldId id="305" r:id="rId13"/>
    <p:sldId id="461" r:id="rId14"/>
    <p:sldId id="317" r:id="rId15"/>
    <p:sldId id="483" r:id="rId16"/>
    <p:sldId id="484" r:id="rId17"/>
    <p:sldId id="462" r:id="rId18"/>
    <p:sldId id="318" r:id="rId19"/>
    <p:sldId id="463" r:id="rId20"/>
    <p:sldId id="319" r:id="rId21"/>
    <p:sldId id="321" r:id="rId22"/>
    <p:sldId id="320" r:id="rId23"/>
    <p:sldId id="325" r:id="rId24"/>
    <p:sldId id="347" r:id="rId25"/>
    <p:sldId id="467" r:id="rId26"/>
    <p:sldId id="326" r:id="rId27"/>
    <p:sldId id="468" r:id="rId28"/>
    <p:sldId id="430" r:id="rId29"/>
    <p:sldId id="327" r:id="rId30"/>
    <p:sldId id="329" r:id="rId31"/>
    <p:sldId id="465" r:id="rId32"/>
    <p:sldId id="346" r:id="rId33"/>
    <p:sldId id="353" r:id="rId34"/>
    <p:sldId id="466" r:id="rId35"/>
    <p:sldId id="330" r:id="rId36"/>
    <p:sldId id="331" r:id="rId37"/>
    <p:sldId id="460" r:id="rId38"/>
    <p:sldId id="348" r:id="rId39"/>
    <p:sldId id="336" r:id="rId40"/>
    <p:sldId id="352" r:id="rId41"/>
    <p:sldId id="335" r:id="rId42"/>
    <p:sldId id="547" r:id="rId43"/>
    <p:sldId id="337" r:id="rId44"/>
    <p:sldId id="343" r:id="rId45"/>
    <p:sldId id="344" r:id="rId46"/>
    <p:sldId id="345" r:id="rId47"/>
    <p:sldId id="334" r:id="rId48"/>
    <p:sldId id="333" r:id="rId49"/>
    <p:sldId id="314" r:id="rId50"/>
    <p:sldId id="316" r:id="rId51"/>
    <p:sldId id="350" r:id="rId52"/>
    <p:sldId id="351" r:id="rId5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8AB5"/>
    <a:srgbClr val="8AABCA"/>
    <a:srgbClr val="5B838A"/>
    <a:srgbClr val="003082"/>
    <a:srgbClr val="4FA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21" autoAdjust="0"/>
    <p:restoredTop sz="80745" autoAdjust="0"/>
  </p:normalViewPr>
  <p:slideViewPr>
    <p:cSldViewPr snapToGrid="0">
      <p:cViewPr varScale="1">
        <p:scale>
          <a:sx n="110" d="100"/>
          <a:sy n="110" d="100"/>
        </p:scale>
        <p:origin x="115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40D1AD17-2CB0-4A9B-B4AF-527DA74CB5CE}" type="datetimeFigureOut">
              <a:rPr lang="en-US" smtClean="0"/>
              <a:t>6/30/2023</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94099397-903A-49D1-A788-033CCF4E05DB}" type="slidenum">
              <a:rPr lang="en-US" smtClean="0"/>
              <a:t>‹#›</a:t>
            </a:fld>
            <a:endParaRPr lang="en-US"/>
          </a:p>
        </p:txBody>
      </p:sp>
    </p:spTree>
    <p:extLst>
      <p:ext uri="{BB962C8B-B14F-4D97-AF65-F5344CB8AC3E}">
        <p14:creationId xmlns:p14="http://schemas.microsoft.com/office/powerpoint/2010/main" val="2059445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5747" tIns="47873" rIns="95747" bIns="47873" rtlCol="0"/>
          <a:lstStyle>
            <a:lvl1pPr algn="r">
              <a:defRPr sz="1300"/>
            </a:lvl1pPr>
          </a:lstStyle>
          <a:p>
            <a:fld id="{1FB25160-A76E-4473-83FA-2560EA289662}" type="datetimeFigureOut">
              <a:rPr lang="en-US" smtClean="0"/>
              <a:t>6/30/2023</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5747" tIns="47873" rIns="95747" bIns="47873"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5747" tIns="47873" rIns="95747" bIns="478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5747" tIns="47873" rIns="95747" bIns="47873"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5747" tIns="47873" rIns="95747" bIns="47873" rtlCol="0" anchor="b"/>
          <a:lstStyle>
            <a:lvl1pPr algn="r">
              <a:defRPr sz="1300"/>
            </a:lvl1pPr>
          </a:lstStyle>
          <a:p>
            <a:fld id="{0154C0B2-A05D-41BF-A2CD-0C9178A28F38}" type="slidenum">
              <a:rPr lang="en-US" smtClean="0"/>
              <a:t>‹#›</a:t>
            </a:fld>
            <a:endParaRPr lang="en-US"/>
          </a:p>
        </p:txBody>
      </p:sp>
    </p:spTree>
    <p:extLst>
      <p:ext uri="{BB962C8B-B14F-4D97-AF65-F5344CB8AC3E}">
        <p14:creationId xmlns:p14="http://schemas.microsoft.com/office/powerpoint/2010/main" val="611850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3:notes"/>
          <p:cNvSpPr txBox="1">
            <a:spLocks noGrp="1"/>
          </p:cNvSpPr>
          <p:nvPr>
            <p:ph type="body" idx="1"/>
          </p:nvPr>
        </p:nvSpPr>
        <p:spPr>
          <a:xfrm>
            <a:off x="731520" y="4620577"/>
            <a:ext cx="5852160" cy="3780473"/>
          </a:xfrm>
          <a:prstGeom prst="rect">
            <a:avLst/>
          </a:prstGeom>
          <a:noFill/>
          <a:ln>
            <a:noFill/>
          </a:ln>
        </p:spPr>
        <p:txBody>
          <a:bodyPr spcFirstLastPara="1" wrap="square" lIns="95725" tIns="47850" rIns="95725" bIns="47850" anchor="t" anchorCtr="0">
            <a:noAutofit/>
          </a:bodyPr>
          <a:lstStyle/>
          <a:p>
            <a:pPr marL="0" lvl="0" indent="0" algn="l" rtl="0">
              <a:spcBef>
                <a:spcPts val="0"/>
              </a:spcBef>
              <a:spcAft>
                <a:spcPts val="0"/>
              </a:spcAft>
              <a:buNone/>
            </a:pPr>
            <a:endParaRPr/>
          </a:p>
        </p:txBody>
      </p:sp>
      <p:sp>
        <p:nvSpPr>
          <p:cNvPr id="109" name="Google Shape;109;p3:notes"/>
          <p:cNvSpPr txBox="1">
            <a:spLocks noGrp="1"/>
          </p:cNvSpPr>
          <p:nvPr>
            <p:ph type="sldNum" idx="12"/>
          </p:nvPr>
        </p:nvSpPr>
        <p:spPr>
          <a:xfrm>
            <a:off x="4143587" y="9119475"/>
            <a:ext cx="3169920" cy="481726"/>
          </a:xfrm>
          <a:prstGeom prst="rect">
            <a:avLst/>
          </a:prstGeom>
          <a:noFill/>
          <a:ln>
            <a:noFill/>
          </a:ln>
        </p:spPr>
        <p:txBody>
          <a:bodyPr spcFirstLastPara="1" wrap="square" lIns="95725" tIns="47850" rIns="95725" bIns="4785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236870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Flocculation Chambers water travels through the Basins.</a:t>
            </a:r>
          </a:p>
          <a:p>
            <a:endParaRPr lang="en-US" dirty="0"/>
          </a:p>
          <a:p>
            <a:r>
              <a:rPr lang="en-US" dirty="0"/>
              <a:t>Basins D-G have plate settlers to help with settling.</a:t>
            </a:r>
          </a:p>
          <a:p>
            <a:endParaRPr lang="en-US" dirty="0"/>
          </a:p>
        </p:txBody>
      </p:sp>
      <p:sp>
        <p:nvSpPr>
          <p:cNvPr id="4" name="Slide Number Placeholder 3"/>
          <p:cNvSpPr>
            <a:spLocks noGrp="1"/>
          </p:cNvSpPr>
          <p:nvPr>
            <p:ph type="sldNum" sz="quarter" idx="10"/>
          </p:nvPr>
        </p:nvSpPr>
        <p:spPr/>
        <p:txBody>
          <a:bodyPr/>
          <a:lstStyle/>
          <a:p>
            <a:fld id="{0154C0B2-A05D-41BF-A2CD-0C9178A28F38}" type="slidenum">
              <a:rPr lang="en-US" smtClean="0"/>
              <a:t>16</a:t>
            </a:fld>
            <a:endParaRPr lang="en-US"/>
          </a:p>
        </p:txBody>
      </p:sp>
    </p:spTree>
    <p:extLst>
      <p:ext uri="{BB962C8B-B14F-4D97-AF65-F5344CB8AC3E}">
        <p14:creationId xmlns:p14="http://schemas.microsoft.com/office/powerpoint/2010/main" val="294691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
            </a:r>
          </a:p>
        </p:txBody>
      </p:sp>
      <p:sp>
        <p:nvSpPr>
          <p:cNvPr id="4" name="Slide Number Placeholder 3"/>
          <p:cNvSpPr>
            <a:spLocks noGrp="1"/>
          </p:cNvSpPr>
          <p:nvPr>
            <p:ph type="sldNum" sz="quarter" idx="10"/>
          </p:nvPr>
        </p:nvSpPr>
        <p:spPr/>
        <p:txBody>
          <a:bodyPr/>
          <a:lstStyle/>
          <a:p>
            <a:fld id="{0154C0B2-A05D-41BF-A2CD-0C9178A28F38}" type="slidenum">
              <a:rPr lang="en-US" smtClean="0"/>
              <a:t>22</a:t>
            </a:fld>
            <a:endParaRPr lang="en-US"/>
          </a:p>
        </p:txBody>
      </p:sp>
    </p:spTree>
    <p:extLst>
      <p:ext uri="{BB962C8B-B14F-4D97-AF65-F5344CB8AC3E}">
        <p14:creationId xmlns:p14="http://schemas.microsoft.com/office/powerpoint/2010/main" val="1058920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
            </a:r>
          </a:p>
        </p:txBody>
      </p:sp>
      <p:sp>
        <p:nvSpPr>
          <p:cNvPr id="4" name="Slide Number Placeholder 3"/>
          <p:cNvSpPr>
            <a:spLocks noGrp="1"/>
          </p:cNvSpPr>
          <p:nvPr>
            <p:ph type="sldNum" sz="quarter" idx="10"/>
          </p:nvPr>
        </p:nvSpPr>
        <p:spPr/>
        <p:txBody>
          <a:bodyPr/>
          <a:lstStyle/>
          <a:p>
            <a:fld id="{0154C0B2-A05D-41BF-A2CD-0C9178A28F38}" type="slidenum">
              <a:rPr lang="en-US" smtClean="0"/>
              <a:t>24</a:t>
            </a:fld>
            <a:endParaRPr lang="en-US"/>
          </a:p>
        </p:txBody>
      </p:sp>
    </p:spTree>
    <p:extLst>
      <p:ext uri="{BB962C8B-B14F-4D97-AF65-F5344CB8AC3E}">
        <p14:creationId xmlns:p14="http://schemas.microsoft.com/office/powerpoint/2010/main" val="4270439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54C0B2-A05D-41BF-A2CD-0C9178A28F38}" type="slidenum">
              <a:rPr lang="en-US" smtClean="0"/>
              <a:t>25</a:t>
            </a:fld>
            <a:endParaRPr lang="en-US"/>
          </a:p>
        </p:txBody>
      </p:sp>
    </p:spTree>
    <p:extLst>
      <p:ext uri="{BB962C8B-B14F-4D97-AF65-F5344CB8AC3E}">
        <p14:creationId xmlns:p14="http://schemas.microsoft.com/office/powerpoint/2010/main" val="417893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Filters, the water enters the Clearwell where more Cl2 is added along with Caustic for pH control. 1.2 </a:t>
            </a:r>
            <a:r>
              <a:rPr lang="en-US" dirty="0" err="1"/>
              <a:t>Mgal</a:t>
            </a:r>
            <a:r>
              <a:rPr lang="en-US" dirty="0"/>
              <a:t> of water</a:t>
            </a:r>
          </a:p>
          <a:p>
            <a:endParaRPr lang="en-US" dirty="0"/>
          </a:p>
          <a:p>
            <a:r>
              <a:rPr lang="en-US" dirty="0"/>
              <a:t>Clearwell = 1.2 </a:t>
            </a:r>
            <a:r>
              <a:rPr lang="en-US" dirty="0" err="1"/>
              <a:t>Mgal</a:t>
            </a:r>
            <a:endParaRPr lang="en-US" dirty="0"/>
          </a:p>
          <a:p>
            <a:endParaRPr lang="en-US" dirty="0"/>
          </a:p>
        </p:txBody>
      </p:sp>
      <p:sp>
        <p:nvSpPr>
          <p:cNvPr id="4" name="Slide Number Placeholder 3"/>
          <p:cNvSpPr>
            <a:spLocks noGrp="1"/>
          </p:cNvSpPr>
          <p:nvPr>
            <p:ph type="sldNum" sz="quarter" idx="10"/>
          </p:nvPr>
        </p:nvSpPr>
        <p:spPr/>
        <p:txBody>
          <a:bodyPr/>
          <a:lstStyle/>
          <a:p>
            <a:fld id="{0154C0B2-A05D-41BF-A2CD-0C9178A28F38}" type="slidenum">
              <a:rPr lang="en-US" smtClean="0"/>
              <a:t>28</a:t>
            </a:fld>
            <a:endParaRPr lang="en-US"/>
          </a:p>
        </p:txBody>
      </p:sp>
    </p:spTree>
    <p:extLst>
      <p:ext uri="{BB962C8B-B14F-4D97-AF65-F5344CB8AC3E}">
        <p14:creationId xmlns:p14="http://schemas.microsoft.com/office/powerpoint/2010/main" val="1923904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Clearwell, the water is pumped out of the pump stations where Cl2 is added again. </a:t>
            </a:r>
          </a:p>
          <a:p>
            <a:endParaRPr lang="en-US" dirty="0"/>
          </a:p>
          <a:p>
            <a:r>
              <a:rPr lang="en-US" dirty="0"/>
              <a:t>Pump Station #1:</a:t>
            </a:r>
            <a:r>
              <a:rPr lang="en-US" baseline="0" dirty="0"/>
              <a:t> </a:t>
            </a:r>
            <a:r>
              <a:rPr lang="en-US" dirty="0"/>
              <a:t>6 pumps = 32,000 GPM</a:t>
            </a:r>
          </a:p>
          <a:p>
            <a:endParaRPr lang="en-US" dirty="0"/>
          </a:p>
          <a:p>
            <a:r>
              <a:rPr lang="en-US" dirty="0"/>
              <a:t>Pump Station #2: 3 pumps = 27,000 GPM</a:t>
            </a:r>
          </a:p>
          <a:p>
            <a:endParaRPr lang="en-US" dirty="0"/>
          </a:p>
        </p:txBody>
      </p:sp>
      <p:sp>
        <p:nvSpPr>
          <p:cNvPr id="4" name="Slide Number Placeholder 3"/>
          <p:cNvSpPr>
            <a:spLocks noGrp="1"/>
          </p:cNvSpPr>
          <p:nvPr>
            <p:ph type="sldNum" sz="quarter" idx="10"/>
          </p:nvPr>
        </p:nvSpPr>
        <p:spPr/>
        <p:txBody>
          <a:bodyPr/>
          <a:lstStyle/>
          <a:p>
            <a:fld id="{0154C0B2-A05D-41BF-A2CD-0C9178A28F38}" type="slidenum">
              <a:rPr lang="en-US" smtClean="0"/>
              <a:t>31</a:t>
            </a:fld>
            <a:endParaRPr lang="en-US"/>
          </a:p>
        </p:txBody>
      </p:sp>
    </p:spTree>
    <p:extLst>
      <p:ext uri="{BB962C8B-B14F-4D97-AF65-F5344CB8AC3E}">
        <p14:creationId xmlns:p14="http://schemas.microsoft.com/office/powerpoint/2010/main" val="2416958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2"/>
                </a:solidFill>
              </a:rPr>
              <a:t>72” = 6’ </a:t>
            </a:r>
          </a:p>
          <a:p>
            <a:r>
              <a:rPr lang="en-US" dirty="0">
                <a:solidFill>
                  <a:schemeClr val="tx2"/>
                </a:solidFill>
              </a:rPr>
              <a:t>Water</a:t>
            </a:r>
            <a:r>
              <a:rPr lang="en-US" baseline="0" dirty="0">
                <a:solidFill>
                  <a:schemeClr val="tx2"/>
                </a:solidFill>
              </a:rPr>
              <a:t> leaves the treatment plant via the Forest Grove-Dilley transmission line into Forest Grove, via the North transition line that runs up to north Hillsboro and into Tualatin Valley Water District, and via the South Transition line from the Fern Hill Reservoirs into South Hillsboro and Beaverton.</a:t>
            </a:r>
            <a:endParaRPr lang="en-US" dirty="0"/>
          </a:p>
        </p:txBody>
      </p:sp>
      <p:sp>
        <p:nvSpPr>
          <p:cNvPr id="4" name="Slide Number Placeholder 3"/>
          <p:cNvSpPr>
            <a:spLocks noGrp="1"/>
          </p:cNvSpPr>
          <p:nvPr>
            <p:ph type="sldNum" sz="quarter" idx="10"/>
          </p:nvPr>
        </p:nvSpPr>
        <p:spPr/>
        <p:txBody>
          <a:bodyPr/>
          <a:lstStyle/>
          <a:p>
            <a:fld id="{0154C0B2-A05D-41BF-A2CD-0C9178A28F38}" type="slidenum">
              <a:rPr lang="en-US" smtClean="0"/>
              <a:t>34</a:t>
            </a:fld>
            <a:endParaRPr lang="en-US"/>
          </a:p>
        </p:txBody>
      </p:sp>
    </p:spTree>
    <p:extLst>
      <p:ext uri="{BB962C8B-B14F-4D97-AF65-F5344CB8AC3E}">
        <p14:creationId xmlns:p14="http://schemas.microsoft.com/office/powerpoint/2010/main" val="1479349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Located near</a:t>
            </a:r>
            <a:r>
              <a:rPr lang="en-US" baseline="0" dirty="0"/>
              <a:t> Forest Grove</a:t>
            </a:r>
          </a:p>
        </p:txBody>
      </p:sp>
      <p:sp>
        <p:nvSpPr>
          <p:cNvPr id="4" name="Slide Number Placeholder 3"/>
          <p:cNvSpPr>
            <a:spLocks noGrp="1"/>
          </p:cNvSpPr>
          <p:nvPr>
            <p:ph type="sldNum" sz="quarter" idx="10"/>
          </p:nvPr>
        </p:nvSpPr>
        <p:spPr/>
        <p:txBody>
          <a:bodyPr/>
          <a:lstStyle/>
          <a:p>
            <a:fld id="{0154C0B2-A05D-41BF-A2CD-0C9178A28F38}" type="slidenum">
              <a:rPr lang="en-US" smtClean="0"/>
              <a:t>4</a:t>
            </a:fld>
            <a:endParaRPr lang="en-US"/>
          </a:p>
        </p:txBody>
      </p:sp>
    </p:spTree>
    <p:extLst>
      <p:ext uri="{BB962C8B-B14F-4D97-AF65-F5344CB8AC3E}">
        <p14:creationId xmlns:p14="http://schemas.microsoft.com/office/powerpoint/2010/main" val="449357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conventional</a:t>
            </a:r>
            <a:r>
              <a:rPr lang="en-US" baseline="0" dirty="0"/>
              <a:t> mean? </a:t>
            </a:r>
            <a:r>
              <a:rPr lang="en-US" sz="1200" b="1" i="0" kern="1200" dirty="0">
                <a:solidFill>
                  <a:schemeClr val="tx1"/>
                </a:solidFill>
                <a:effectLst/>
                <a:latin typeface="+mn-lt"/>
                <a:ea typeface="+mn-ea"/>
                <a:cs typeface="+mn-cs"/>
              </a:rPr>
              <a:t>mixing, flocculation, sedimentation, filtration, and chlorine disinfection</a:t>
            </a:r>
          </a:p>
          <a:p>
            <a:r>
              <a:rPr lang="en-US" sz="1200" b="1" i="0" kern="1200" dirty="0">
                <a:solidFill>
                  <a:schemeClr val="tx1"/>
                </a:solidFill>
                <a:effectLst/>
                <a:latin typeface="+mn-lt"/>
                <a:ea typeface="+mn-ea"/>
                <a:cs typeface="+mn-cs"/>
              </a:rPr>
              <a:t>24</a:t>
            </a:r>
            <a:r>
              <a:rPr lang="en-US" sz="1200" b="1" i="0" kern="1200" baseline="0" dirty="0">
                <a:solidFill>
                  <a:schemeClr val="tx1"/>
                </a:solidFill>
                <a:effectLst/>
                <a:latin typeface="+mn-lt"/>
                <a:ea typeface="+mn-ea"/>
                <a:cs typeface="+mn-cs"/>
              </a:rPr>
              <a:t> hours/day, 365 days a year. That means holidays and weekends</a:t>
            </a:r>
            <a:endParaRPr lang="en-US" dirty="0"/>
          </a:p>
        </p:txBody>
      </p:sp>
      <p:sp>
        <p:nvSpPr>
          <p:cNvPr id="4" name="Slide Number Placeholder 3"/>
          <p:cNvSpPr>
            <a:spLocks noGrp="1"/>
          </p:cNvSpPr>
          <p:nvPr>
            <p:ph type="sldNum" sz="quarter" idx="10"/>
          </p:nvPr>
        </p:nvSpPr>
        <p:spPr/>
        <p:txBody>
          <a:bodyPr/>
          <a:lstStyle/>
          <a:p>
            <a:fld id="{0154C0B2-A05D-41BF-A2CD-0C9178A28F38}" type="slidenum">
              <a:rPr lang="en-US" smtClean="0"/>
              <a:t>5</a:t>
            </a:fld>
            <a:endParaRPr lang="en-US"/>
          </a:p>
        </p:txBody>
      </p:sp>
    </p:spTree>
    <p:extLst>
      <p:ext uri="{BB962C8B-B14F-4D97-AF65-F5344CB8AC3E}">
        <p14:creationId xmlns:p14="http://schemas.microsoft.com/office/powerpoint/2010/main" val="1252731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Normally</a:t>
            </a:r>
            <a:r>
              <a:rPr lang="en-US" baseline="0" dirty="0"/>
              <a:t> water comes from the Tualatin River </a:t>
            </a:r>
            <a:endParaRPr lang="en-US" dirty="0"/>
          </a:p>
        </p:txBody>
      </p:sp>
      <p:sp>
        <p:nvSpPr>
          <p:cNvPr id="4" name="Slide Number Placeholder 3"/>
          <p:cNvSpPr>
            <a:spLocks noGrp="1"/>
          </p:cNvSpPr>
          <p:nvPr>
            <p:ph type="sldNum" sz="quarter" idx="10"/>
          </p:nvPr>
        </p:nvSpPr>
        <p:spPr/>
        <p:txBody>
          <a:bodyPr/>
          <a:lstStyle/>
          <a:p>
            <a:fld id="{0154C0B2-A05D-41BF-A2CD-0C9178A28F38}" type="slidenum">
              <a:rPr lang="en-US" smtClean="0"/>
              <a:t>6</a:t>
            </a:fld>
            <a:endParaRPr lang="en-US"/>
          </a:p>
        </p:txBody>
      </p:sp>
    </p:spTree>
    <p:extLst>
      <p:ext uri="{BB962C8B-B14F-4D97-AF65-F5344CB8AC3E}">
        <p14:creationId xmlns:p14="http://schemas.microsoft.com/office/powerpoint/2010/main" val="441327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 summer we supplement the lower river with water from </a:t>
            </a:r>
            <a:r>
              <a:rPr lang="en-US" baseline="0" dirty="0" err="1"/>
              <a:t>hagg</a:t>
            </a:r>
            <a:r>
              <a:rPr lang="en-US" baseline="0" dirty="0"/>
              <a:t> lake and barney reservoir</a:t>
            </a:r>
            <a:endParaRPr lang="en-US" dirty="0"/>
          </a:p>
        </p:txBody>
      </p:sp>
      <p:sp>
        <p:nvSpPr>
          <p:cNvPr id="4" name="Slide Number Placeholder 3"/>
          <p:cNvSpPr>
            <a:spLocks noGrp="1"/>
          </p:cNvSpPr>
          <p:nvPr>
            <p:ph type="sldNum" sz="quarter" idx="10"/>
          </p:nvPr>
        </p:nvSpPr>
        <p:spPr/>
        <p:txBody>
          <a:bodyPr/>
          <a:lstStyle/>
          <a:p>
            <a:fld id="{0154C0B2-A05D-41BF-A2CD-0C9178A28F38}" type="slidenum">
              <a:rPr lang="en-US" smtClean="0"/>
              <a:t>7</a:t>
            </a:fld>
            <a:endParaRPr lang="en-US"/>
          </a:p>
        </p:txBody>
      </p:sp>
    </p:spTree>
    <p:extLst>
      <p:ext uri="{BB962C8B-B14F-4D97-AF65-F5344CB8AC3E}">
        <p14:creationId xmlns:p14="http://schemas.microsoft.com/office/powerpoint/2010/main" val="3751438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Raw water enters the Rapid Mix.</a:t>
            </a:r>
            <a:r>
              <a:rPr lang="en-US" baseline="0" dirty="0"/>
              <a:t> </a:t>
            </a:r>
          </a:p>
          <a:p>
            <a:r>
              <a:rPr lang="en-US" dirty="0"/>
              <a:t>Alum and Chlorine (Cl2) are added just prior to the Rapid Mix.</a:t>
            </a:r>
          </a:p>
          <a:p>
            <a:r>
              <a:rPr lang="en-US" dirty="0"/>
              <a:t>Caustic,</a:t>
            </a:r>
            <a:r>
              <a:rPr lang="en-US" baseline="0" dirty="0"/>
              <a:t> Polymer, and </a:t>
            </a:r>
            <a:r>
              <a:rPr lang="en-US" dirty="0"/>
              <a:t>Powdered Activated Carbon (PAC) can</a:t>
            </a:r>
            <a:r>
              <a:rPr lang="en-US" baseline="0" dirty="0"/>
              <a:t> also be</a:t>
            </a:r>
            <a:r>
              <a:rPr lang="en-US" dirty="0"/>
              <a:t> fed into the Rapid Mix when needed.</a:t>
            </a:r>
          </a:p>
          <a:p>
            <a:endParaRPr lang="en-US" dirty="0"/>
          </a:p>
        </p:txBody>
      </p:sp>
      <p:sp>
        <p:nvSpPr>
          <p:cNvPr id="4" name="Slide Number Placeholder 3"/>
          <p:cNvSpPr>
            <a:spLocks noGrp="1"/>
          </p:cNvSpPr>
          <p:nvPr>
            <p:ph type="sldNum" sz="quarter" idx="10"/>
          </p:nvPr>
        </p:nvSpPr>
        <p:spPr/>
        <p:txBody>
          <a:bodyPr/>
          <a:lstStyle/>
          <a:p>
            <a:fld id="{0154C0B2-A05D-41BF-A2CD-0C9178A28F38}" type="slidenum">
              <a:rPr lang="en-US" smtClean="0"/>
              <a:t>10</a:t>
            </a:fld>
            <a:endParaRPr lang="en-US"/>
          </a:p>
        </p:txBody>
      </p:sp>
    </p:spTree>
    <p:extLst>
      <p:ext uri="{BB962C8B-B14F-4D97-AF65-F5344CB8AC3E}">
        <p14:creationId xmlns:p14="http://schemas.microsoft.com/office/powerpoint/2010/main" val="2570816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54C0B2-A05D-41BF-A2CD-0C9178A28F38}" type="slidenum">
              <a:rPr lang="en-US" smtClean="0"/>
              <a:t>12</a:t>
            </a:fld>
            <a:endParaRPr lang="en-US"/>
          </a:p>
        </p:txBody>
      </p:sp>
    </p:spTree>
    <p:extLst>
      <p:ext uri="{BB962C8B-B14F-4D97-AF65-F5344CB8AC3E}">
        <p14:creationId xmlns:p14="http://schemas.microsoft.com/office/powerpoint/2010/main" val="923997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54C0B2-A05D-41BF-A2CD-0C9178A28F38}" type="slidenum">
              <a:rPr lang="en-US" smtClean="0"/>
              <a:t>13</a:t>
            </a:fld>
            <a:endParaRPr lang="en-US"/>
          </a:p>
        </p:txBody>
      </p:sp>
    </p:spTree>
    <p:extLst>
      <p:ext uri="{BB962C8B-B14F-4D97-AF65-F5344CB8AC3E}">
        <p14:creationId xmlns:p14="http://schemas.microsoft.com/office/powerpoint/2010/main" val="2538436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Flow travels through one of seven Flocculation Chambers- Sedimentation Basins.</a:t>
            </a:r>
          </a:p>
          <a:p>
            <a:endParaRPr lang="en-US" dirty="0"/>
          </a:p>
          <a:p>
            <a:r>
              <a:rPr lang="en-US" dirty="0"/>
              <a:t>New valve at Rapid Mix helps distribute flow to Flocculation Chambers-Sedimentation Basins.</a:t>
            </a:r>
          </a:p>
          <a:p>
            <a:endParaRPr lang="en-US" dirty="0"/>
          </a:p>
        </p:txBody>
      </p:sp>
      <p:sp>
        <p:nvSpPr>
          <p:cNvPr id="4" name="Slide Number Placeholder 3"/>
          <p:cNvSpPr>
            <a:spLocks noGrp="1"/>
          </p:cNvSpPr>
          <p:nvPr>
            <p:ph type="sldNum" sz="quarter" idx="10"/>
          </p:nvPr>
        </p:nvSpPr>
        <p:spPr/>
        <p:txBody>
          <a:bodyPr/>
          <a:lstStyle/>
          <a:p>
            <a:fld id="{0154C0B2-A05D-41BF-A2CD-0C9178A28F38}" type="slidenum">
              <a:rPr lang="en-US" smtClean="0"/>
              <a:t>14</a:t>
            </a:fld>
            <a:endParaRPr lang="en-US"/>
          </a:p>
        </p:txBody>
      </p:sp>
    </p:spTree>
    <p:extLst>
      <p:ext uri="{BB962C8B-B14F-4D97-AF65-F5344CB8AC3E}">
        <p14:creationId xmlns:p14="http://schemas.microsoft.com/office/powerpoint/2010/main" val="38641277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2032" y="3369757"/>
            <a:ext cx="8098095" cy="1060398"/>
          </a:xfrm>
        </p:spPr>
        <p:txBody>
          <a:bodyPr anchor="b">
            <a:normAutofit/>
          </a:bodyPr>
          <a:lstStyle>
            <a:lvl1pPr algn="ctr">
              <a:defRPr sz="4800" b="1" baseline="0">
                <a:solidFill>
                  <a:srgbClr val="5B8AB5"/>
                </a:solidFill>
                <a:latin typeface="+mn-lt"/>
              </a:defRPr>
            </a:lvl1pPr>
          </a:lstStyle>
          <a:p>
            <a:r>
              <a:rPr lang="en-US" dirty="0"/>
              <a:t>TITLE OF PRESENTATION</a:t>
            </a:r>
          </a:p>
        </p:txBody>
      </p:sp>
      <p:sp>
        <p:nvSpPr>
          <p:cNvPr id="3" name="Subtitle 2"/>
          <p:cNvSpPr>
            <a:spLocks noGrp="1"/>
          </p:cNvSpPr>
          <p:nvPr>
            <p:ph type="subTitle" idx="1" hasCustomPrompt="1"/>
          </p:nvPr>
        </p:nvSpPr>
        <p:spPr>
          <a:xfrm>
            <a:off x="522032" y="4474513"/>
            <a:ext cx="8098095" cy="645497"/>
          </a:xfrm>
        </p:spPr>
        <p:txBody>
          <a:bodyPr>
            <a:normAutofit/>
          </a:bodyPr>
          <a:lstStyle>
            <a:lvl1pPr marL="0" indent="0" algn="ctr">
              <a:buNone/>
              <a:defRPr sz="3000" baseline="0">
                <a:solidFill>
                  <a:srgbClr val="8AABCA"/>
                </a:solidFill>
                <a:latin typeface="+mn-lt"/>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presenter name or subtitle</a:t>
            </a:r>
          </a:p>
        </p:txBody>
      </p:sp>
      <p:sp>
        <p:nvSpPr>
          <p:cNvPr id="10" name="Text Placeholder 9"/>
          <p:cNvSpPr>
            <a:spLocks noGrp="1"/>
          </p:cNvSpPr>
          <p:nvPr>
            <p:ph type="body" sz="quarter" idx="10" hasCustomPrompt="1"/>
          </p:nvPr>
        </p:nvSpPr>
        <p:spPr>
          <a:xfrm>
            <a:off x="522031" y="5193859"/>
            <a:ext cx="8098094" cy="434975"/>
          </a:xfrm>
        </p:spPr>
        <p:txBody>
          <a:bodyPr>
            <a:normAutofit/>
          </a:bodyPr>
          <a:lstStyle>
            <a:lvl2pPr marL="44053" indent="0" algn="ctr">
              <a:buNone/>
              <a:defRPr sz="1650" baseline="0">
                <a:solidFill>
                  <a:schemeClr val="bg2">
                    <a:lumMod val="10000"/>
                  </a:schemeClr>
                </a:solidFill>
              </a:defRPr>
            </a:lvl2pPr>
          </a:lstStyle>
          <a:p>
            <a:pPr lvl="1"/>
            <a:r>
              <a:rPr lang="en-US" dirty="0"/>
              <a:t>Insert date here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074" y="127172"/>
            <a:ext cx="1753527" cy="186381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15642" y="0"/>
            <a:ext cx="5228357" cy="1990984"/>
          </a:xfrm>
          <a:prstGeom prst="rect">
            <a:avLst/>
          </a:prstGeom>
        </p:spPr>
      </p:pic>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13242" t="71357" r="11622" b="2223"/>
          <a:stretch/>
        </p:blipFill>
        <p:spPr>
          <a:xfrm>
            <a:off x="2004084" y="399827"/>
            <a:ext cx="2051451" cy="1007817"/>
          </a:xfrm>
          <a:prstGeom prst="rect">
            <a:avLst/>
          </a:prstGeom>
        </p:spPr>
      </p:pic>
    </p:spTree>
    <p:extLst>
      <p:ext uri="{BB962C8B-B14F-4D97-AF65-F5344CB8AC3E}">
        <p14:creationId xmlns:p14="http://schemas.microsoft.com/office/powerpoint/2010/main" val="320089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30"/>
            <a:ext cx="4629150" cy="4873625"/>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632E6C8-8CBA-4F86-A5C6-0EA6E2D85394}" type="datetimeFigureOut">
              <a:rPr lang="en-US" smtClean="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0BB62-8C3F-4D77-8954-A42FD72EA59C}" type="slidenum">
              <a:rPr lang="en-US" smtClean="0"/>
              <a:t>‹#›</a:t>
            </a:fld>
            <a:endParaRPr lang="en-US"/>
          </a:p>
        </p:txBody>
      </p:sp>
    </p:spTree>
    <p:extLst>
      <p:ext uri="{BB962C8B-B14F-4D97-AF65-F5344CB8AC3E}">
        <p14:creationId xmlns:p14="http://schemas.microsoft.com/office/powerpoint/2010/main" val="249820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32E6C8-8CBA-4F86-A5C6-0EA6E2D85394}"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0BB62-8C3F-4D77-8954-A42FD72EA59C}" type="slidenum">
              <a:rPr lang="en-US" smtClean="0"/>
              <a:t>‹#›</a:t>
            </a:fld>
            <a:endParaRPr lang="en-US"/>
          </a:p>
        </p:txBody>
      </p:sp>
    </p:spTree>
    <p:extLst>
      <p:ext uri="{BB962C8B-B14F-4D97-AF65-F5344CB8AC3E}">
        <p14:creationId xmlns:p14="http://schemas.microsoft.com/office/powerpoint/2010/main" val="2098742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32E6C8-8CBA-4F86-A5C6-0EA6E2D85394}" type="datetimeFigureOut">
              <a:rPr lang="en-US" smtClean="0"/>
              <a:t>6/30/2023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E0BB62-8C3F-4D77-8954-A42FD72EA59C}" type="slidenum">
              <a:rPr lang="en-US" smtClean="0"/>
              <a:t>‹#›</a:t>
            </a:fld>
            <a:endParaRPr lang="en-US"/>
          </a:p>
        </p:txBody>
      </p:sp>
    </p:spTree>
    <p:extLst>
      <p:ext uri="{BB962C8B-B14F-4D97-AF65-F5344CB8AC3E}">
        <p14:creationId xmlns:p14="http://schemas.microsoft.com/office/powerpoint/2010/main" val="4168468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2"/>
        <p:cNvGrpSpPr/>
        <p:nvPr/>
      </p:nvGrpSpPr>
      <p:grpSpPr>
        <a:xfrm>
          <a:off x="0" y="0"/>
          <a:ext cx="0" cy="0"/>
          <a:chOff x="0" y="0"/>
          <a:chExt cx="0" cy="0"/>
        </a:xfrm>
      </p:grpSpPr>
      <p:sp>
        <p:nvSpPr>
          <p:cNvPr id="23" name="Google Shape;23;p30"/>
          <p:cNvSpPr txBox="1">
            <a:spLocks noGrp="1"/>
          </p:cNvSpPr>
          <p:nvPr>
            <p:ph type="title"/>
          </p:nvPr>
        </p:nvSpPr>
        <p:spPr>
          <a:xfrm>
            <a:off x="187593" y="1430349"/>
            <a:ext cx="4771271" cy="99751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B8AB5"/>
              </a:buClr>
              <a:buSzPts val="2700"/>
              <a:buFont typeface="Calibri"/>
              <a:buNone/>
              <a:defRPr sz="2700" b="0">
                <a:solidFill>
                  <a:srgbClr val="5B8AB5"/>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0"/>
          <p:cNvSpPr txBox="1">
            <a:spLocks noGrp="1"/>
          </p:cNvSpPr>
          <p:nvPr>
            <p:ph type="body" idx="1"/>
          </p:nvPr>
        </p:nvSpPr>
        <p:spPr>
          <a:xfrm>
            <a:off x="187593" y="2687074"/>
            <a:ext cx="4771271" cy="3592246"/>
          </a:xfrm>
          <a:prstGeom prst="rect">
            <a:avLst/>
          </a:prstGeom>
          <a:noFill/>
          <a:ln>
            <a:noFill/>
          </a:ln>
        </p:spPr>
        <p:txBody>
          <a:bodyPr spcFirstLastPara="1" wrap="square" lIns="91425" tIns="45700" rIns="91425" bIns="45700" anchor="t" anchorCtr="0">
            <a:normAutofit/>
          </a:bodyPr>
          <a:lstStyle>
            <a:lvl1pPr marL="457200" lvl="0" indent="-352425" algn="l">
              <a:lnSpc>
                <a:spcPct val="150000"/>
              </a:lnSpc>
              <a:spcBef>
                <a:spcPts val="750"/>
              </a:spcBef>
              <a:spcAft>
                <a:spcPts val="0"/>
              </a:spcAft>
              <a:buClr>
                <a:srgbClr val="171616"/>
              </a:buClr>
              <a:buSzPts val="1950"/>
              <a:buChar char="•"/>
              <a:defRPr sz="1950">
                <a:solidFill>
                  <a:srgbClr val="171616"/>
                </a:solidFill>
              </a:defRPr>
            </a:lvl1pPr>
            <a:lvl2pPr marL="914400" lvl="1" indent="-342900" algn="l">
              <a:lnSpc>
                <a:spcPct val="90000"/>
              </a:lnSpc>
              <a:spcBef>
                <a:spcPts val="375"/>
              </a:spcBef>
              <a:spcAft>
                <a:spcPts val="0"/>
              </a:spcAft>
              <a:buClr>
                <a:srgbClr val="171616"/>
              </a:buClr>
              <a:buSzPts val="1800"/>
              <a:buChar char="•"/>
              <a:defRPr/>
            </a:lvl2pPr>
            <a:lvl3pPr marL="1371600" lvl="2" indent="-342900" algn="l">
              <a:lnSpc>
                <a:spcPct val="90000"/>
              </a:lnSpc>
              <a:spcBef>
                <a:spcPts val="375"/>
              </a:spcBef>
              <a:spcAft>
                <a:spcPts val="0"/>
              </a:spcAft>
              <a:buClr>
                <a:srgbClr val="171616"/>
              </a:buClr>
              <a:buSzPts val="1800"/>
              <a:buChar char="•"/>
              <a:defRPr/>
            </a:lvl3pPr>
            <a:lvl4pPr marL="1828800" lvl="3" indent="-342900" algn="l">
              <a:lnSpc>
                <a:spcPct val="90000"/>
              </a:lnSpc>
              <a:spcBef>
                <a:spcPts val="375"/>
              </a:spcBef>
              <a:spcAft>
                <a:spcPts val="0"/>
              </a:spcAft>
              <a:buClr>
                <a:srgbClr val="171616"/>
              </a:buClr>
              <a:buSzPts val="1800"/>
              <a:buChar char="•"/>
              <a:defRPr/>
            </a:lvl4pPr>
            <a:lvl5pPr marL="2286000" lvl="4" indent="-342900" algn="l">
              <a:lnSpc>
                <a:spcPct val="90000"/>
              </a:lnSpc>
              <a:spcBef>
                <a:spcPts val="375"/>
              </a:spcBef>
              <a:spcAft>
                <a:spcPts val="0"/>
              </a:spcAft>
              <a:buClr>
                <a:srgbClr val="171616"/>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 name="Google Shape;25;p30"/>
          <p:cNvSpPr txBox="1">
            <a:spLocks noGrp="1"/>
          </p:cNvSpPr>
          <p:nvPr>
            <p:ph type="body" idx="2"/>
          </p:nvPr>
        </p:nvSpPr>
        <p:spPr>
          <a:xfrm>
            <a:off x="5240644" y="1430349"/>
            <a:ext cx="3733493" cy="484897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171616"/>
              </a:buClr>
              <a:buSzPts val="2100"/>
              <a:buNone/>
              <a:defRPr/>
            </a:lvl1pPr>
            <a:lvl2pPr marL="914400" lvl="1" indent="-342900" algn="l">
              <a:lnSpc>
                <a:spcPct val="90000"/>
              </a:lnSpc>
              <a:spcBef>
                <a:spcPts val="375"/>
              </a:spcBef>
              <a:spcAft>
                <a:spcPts val="0"/>
              </a:spcAft>
              <a:buClr>
                <a:srgbClr val="171616"/>
              </a:buClr>
              <a:buSzPts val="1800"/>
              <a:buChar char="•"/>
              <a:defRPr/>
            </a:lvl2pPr>
            <a:lvl3pPr marL="1371600" lvl="2" indent="-342900" algn="l">
              <a:lnSpc>
                <a:spcPct val="90000"/>
              </a:lnSpc>
              <a:spcBef>
                <a:spcPts val="375"/>
              </a:spcBef>
              <a:spcAft>
                <a:spcPts val="0"/>
              </a:spcAft>
              <a:buClr>
                <a:srgbClr val="171616"/>
              </a:buClr>
              <a:buSzPts val="1800"/>
              <a:buChar char="•"/>
              <a:defRPr/>
            </a:lvl3pPr>
            <a:lvl4pPr marL="1828800" lvl="3" indent="-342900" algn="l">
              <a:lnSpc>
                <a:spcPct val="90000"/>
              </a:lnSpc>
              <a:spcBef>
                <a:spcPts val="375"/>
              </a:spcBef>
              <a:spcAft>
                <a:spcPts val="0"/>
              </a:spcAft>
              <a:buClr>
                <a:srgbClr val="171616"/>
              </a:buClr>
              <a:buSzPts val="1800"/>
              <a:buChar char="•"/>
              <a:defRPr/>
            </a:lvl4pPr>
            <a:lvl5pPr marL="2286000" lvl="4" indent="-342900" algn="l">
              <a:lnSpc>
                <a:spcPct val="90000"/>
              </a:lnSpc>
              <a:spcBef>
                <a:spcPts val="375"/>
              </a:spcBef>
              <a:spcAft>
                <a:spcPts val="0"/>
              </a:spcAft>
              <a:buClr>
                <a:srgbClr val="171616"/>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26" name="Google Shape;26;p30"/>
          <p:cNvPicPr preferRelativeResize="0"/>
          <p:nvPr/>
        </p:nvPicPr>
        <p:blipFill rotWithShape="1">
          <a:blip r:embed="rId2">
            <a:alphaModFix/>
          </a:blip>
          <a:srcRect/>
          <a:stretch/>
        </p:blipFill>
        <p:spPr>
          <a:xfrm>
            <a:off x="196061" y="144636"/>
            <a:ext cx="790602" cy="840325"/>
          </a:xfrm>
          <a:prstGeom prst="rect">
            <a:avLst/>
          </a:prstGeom>
          <a:noFill/>
          <a:ln>
            <a:noFill/>
          </a:ln>
        </p:spPr>
      </p:pic>
      <p:pic>
        <p:nvPicPr>
          <p:cNvPr id="27" name="Google Shape;27;p30"/>
          <p:cNvPicPr preferRelativeResize="0"/>
          <p:nvPr/>
        </p:nvPicPr>
        <p:blipFill rotWithShape="1">
          <a:blip r:embed="rId3">
            <a:alphaModFix/>
          </a:blip>
          <a:srcRect/>
          <a:stretch/>
        </p:blipFill>
        <p:spPr>
          <a:xfrm>
            <a:off x="6214533" y="0"/>
            <a:ext cx="2929467" cy="1115555"/>
          </a:xfrm>
          <a:prstGeom prst="rect">
            <a:avLst/>
          </a:prstGeom>
          <a:noFill/>
          <a:ln>
            <a:noFill/>
          </a:ln>
        </p:spPr>
      </p:pic>
      <p:pic>
        <p:nvPicPr>
          <p:cNvPr id="28" name="Google Shape;28;p30"/>
          <p:cNvPicPr preferRelativeResize="0"/>
          <p:nvPr/>
        </p:nvPicPr>
        <p:blipFill rotWithShape="1">
          <a:blip r:embed="rId4">
            <a:alphaModFix/>
          </a:blip>
          <a:srcRect l="13242" t="71357" r="11622" b="2223"/>
          <a:stretch/>
        </p:blipFill>
        <p:spPr>
          <a:xfrm>
            <a:off x="1156378" y="199281"/>
            <a:ext cx="1289057" cy="633275"/>
          </a:xfrm>
          <a:prstGeom prst="rect">
            <a:avLst/>
          </a:prstGeom>
          <a:noFill/>
          <a:ln>
            <a:noFill/>
          </a:ln>
        </p:spPr>
      </p:pic>
    </p:spTree>
    <p:extLst>
      <p:ext uri="{BB962C8B-B14F-4D97-AF65-F5344CB8AC3E}">
        <p14:creationId xmlns:p14="http://schemas.microsoft.com/office/powerpoint/2010/main" val="2366647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7593" y="1430349"/>
            <a:ext cx="4771271" cy="997514"/>
          </a:xfrm>
        </p:spPr>
        <p:txBody>
          <a:bodyPr>
            <a:normAutofit/>
          </a:bodyPr>
          <a:lstStyle>
            <a:lvl1pPr>
              <a:defRPr sz="2700" b="0">
                <a:solidFill>
                  <a:srgbClr val="5B8AB5"/>
                </a:solidFill>
                <a:latin typeface="+mn-lt"/>
              </a:defRPr>
            </a:lvl1pPr>
          </a:lstStyle>
          <a:p>
            <a:r>
              <a:rPr lang="en-US" dirty="0"/>
              <a:t>Stay Informed (Title Here)</a:t>
            </a:r>
          </a:p>
        </p:txBody>
      </p:sp>
      <p:sp>
        <p:nvSpPr>
          <p:cNvPr id="3" name="Content Placeholder 2"/>
          <p:cNvSpPr>
            <a:spLocks noGrp="1"/>
          </p:cNvSpPr>
          <p:nvPr>
            <p:ph idx="1" hasCustomPrompt="1"/>
          </p:nvPr>
        </p:nvSpPr>
        <p:spPr>
          <a:xfrm>
            <a:off x="187593" y="2687074"/>
            <a:ext cx="4771271" cy="3592246"/>
          </a:xfrm>
        </p:spPr>
        <p:txBody>
          <a:bodyPr>
            <a:normAutofit/>
          </a:bodyPr>
          <a:lstStyle>
            <a:lvl1pPr>
              <a:lnSpc>
                <a:spcPct val="150000"/>
              </a:lnSpc>
              <a:defRPr sz="1950" baseline="0">
                <a:solidFill>
                  <a:schemeClr val="bg2">
                    <a:lumMod val="10000"/>
                  </a:schemeClr>
                </a:solidFill>
              </a:defRPr>
            </a:lvl1pPr>
          </a:lstStyle>
          <a:p>
            <a:pPr lvl="0"/>
            <a:r>
              <a:rPr lang="en-US" dirty="0"/>
              <a:t>Lorem ipsum dolor</a:t>
            </a:r>
          </a:p>
          <a:p>
            <a:pPr lvl="0"/>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a:p>
            <a:pPr lvl="0"/>
            <a:r>
              <a:rPr lang="en-US" dirty="0" err="1"/>
              <a:t>Cras</a:t>
            </a:r>
            <a:r>
              <a:rPr lang="en-US" dirty="0"/>
              <a:t> </a:t>
            </a:r>
            <a:r>
              <a:rPr lang="en-US" dirty="0" err="1"/>
              <a:t>eleifend</a:t>
            </a:r>
            <a:endParaRPr lang="en-US" dirty="0"/>
          </a:p>
          <a:p>
            <a:pPr lvl="0"/>
            <a:r>
              <a:rPr lang="en-US" dirty="0" err="1"/>
              <a:t>Metus</a:t>
            </a:r>
            <a:r>
              <a:rPr lang="en-US" dirty="0"/>
              <a:t> </a:t>
            </a:r>
            <a:r>
              <a:rPr lang="en-US" dirty="0" err="1"/>
              <a:t>ultrices</a:t>
            </a:r>
            <a:r>
              <a:rPr lang="en-US" dirty="0"/>
              <a:t> </a:t>
            </a:r>
            <a:r>
              <a:rPr lang="en-US" dirty="0" err="1"/>
              <a:t>nulla</a:t>
            </a:r>
            <a:r>
              <a:rPr lang="en-US" dirty="0"/>
              <a:t> </a:t>
            </a:r>
            <a:r>
              <a:rPr lang="en-US" dirty="0" err="1"/>
              <a:t>condimentum</a:t>
            </a:r>
            <a:endParaRPr lang="en-US" dirty="0"/>
          </a:p>
        </p:txBody>
      </p:sp>
      <p:sp>
        <p:nvSpPr>
          <p:cNvPr id="8" name="Content Placeholder 2"/>
          <p:cNvSpPr>
            <a:spLocks noGrp="1"/>
          </p:cNvSpPr>
          <p:nvPr>
            <p:ph idx="10" hasCustomPrompt="1"/>
          </p:nvPr>
        </p:nvSpPr>
        <p:spPr>
          <a:xfrm>
            <a:off x="5240644" y="1430349"/>
            <a:ext cx="3733493" cy="4848970"/>
          </a:xfrm>
        </p:spPr>
        <p:txBody>
          <a:bodyPr/>
          <a:lstStyle>
            <a:lvl1pPr marL="0" indent="0" algn="ctr">
              <a:buNone/>
              <a:defRPr/>
            </a:lvl1pPr>
          </a:lstStyle>
          <a:p>
            <a:pPr lvl="0"/>
            <a:r>
              <a:rPr lang="en-US" dirty="0"/>
              <a:t>image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061" y="144636"/>
            <a:ext cx="790602" cy="840325"/>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4533" y="0"/>
            <a:ext cx="2929467" cy="1115555"/>
          </a:xfrm>
          <a:prstGeom prst="rect">
            <a:avLst/>
          </a:prstGeom>
        </p:spPr>
      </p:pic>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val="0"/>
              </a:ext>
            </a:extLst>
          </a:blip>
          <a:srcRect l="13242" t="71357" r="11622" b="2223"/>
          <a:stretch/>
        </p:blipFill>
        <p:spPr>
          <a:xfrm>
            <a:off x="1156378" y="199281"/>
            <a:ext cx="1289057" cy="633275"/>
          </a:xfrm>
          <a:prstGeom prst="rect">
            <a:avLst/>
          </a:prstGeom>
        </p:spPr>
      </p:pic>
    </p:spTree>
    <p:extLst>
      <p:ext uri="{BB962C8B-B14F-4D97-AF65-F5344CB8AC3E}">
        <p14:creationId xmlns:p14="http://schemas.microsoft.com/office/powerpoint/2010/main" val="2924244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Left">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219383" y="1425294"/>
            <a:ext cx="8603697" cy="722671"/>
          </a:xfrm>
        </p:spPr>
        <p:txBody>
          <a:bodyPr>
            <a:normAutofit/>
          </a:bodyPr>
          <a:lstStyle>
            <a:lvl1pPr algn="l">
              <a:defRPr sz="3000" b="0">
                <a:solidFill>
                  <a:srgbClr val="5B8AB5"/>
                </a:solidFill>
                <a:latin typeface="+mn-lt"/>
              </a:defRPr>
            </a:lvl1pPr>
          </a:lstStyle>
          <a:p>
            <a:r>
              <a:rPr lang="en-US" dirty="0"/>
              <a:t>Title</a:t>
            </a:r>
          </a:p>
        </p:txBody>
      </p:sp>
      <p:sp>
        <p:nvSpPr>
          <p:cNvPr id="14" name="Content Placeholder 3"/>
          <p:cNvSpPr>
            <a:spLocks noGrp="1"/>
          </p:cNvSpPr>
          <p:nvPr>
            <p:ph sz="half" idx="10" hasCustomPrompt="1"/>
          </p:nvPr>
        </p:nvSpPr>
        <p:spPr>
          <a:xfrm>
            <a:off x="5795066" y="2315190"/>
            <a:ext cx="2822472" cy="3159330"/>
          </a:xfrm>
        </p:spPr>
        <p:txBody>
          <a:bodyPr/>
          <a:lstStyle>
            <a:lvl1pPr marL="0" indent="0">
              <a:buNone/>
              <a:defRPr>
                <a:solidFill>
                  <a:srgbClr val="5B8AB5"/>
                </a:solidFill>
              </a:defRPr>
            </a:lvl1pPr>
          </a:lstStyle>
          <a:p>
            <a:pPr lvl="0"/>
            <a:r>
              <a:rPr lang="en-US" dirty="0"/>
              <a:t>image</a:t>
            </a:r>
          </a:p>
        </p:txBody>
      </p:sp>
      <p:sp>
        <p:nvSpPr>
          <p:cNvPr id="18" name="Content Placeholder 2"/>
          <p:cNvSpPr>
            <a:spLocks noGrp="1"/>
          </p:cNvSpPr>
          <p:nvPr>
            <p:ph sz="half" idx="12" hasCustomPrompt="1"/>
          </p:nvPr>
        </p:nvSpPr>
        <p:spPr>
          <a:xfrm>
            <a:off x="219385" y="2315195"/>
            <a:ext cx="5293394" cy="3988895"/>
          </a:xfrm>
        </p:spPr>
        <p:txBody>
          <a:bodyPr>
            <a:normAutofit/>
          </a:bodyPr>
          <a:lstStyle>
            <a:lvl1pPr>
              <a:lnSpc>
                <a:spcPct val="150000"/>
              </a:lnSpc>
              <a:defRPr sz="1800" baseline="0">
                <a:solidFill>
                  <a:srgbClr val="5B8AB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a:t>
            </a:r>
          </a:p>
          <a:p>
            <a:pPr lvl="0"/>
            <a:r>
              <a:rPr lang="en-US" dirty="0" err="1"/>
              <a:t>Cras</a:t>
            </a:r>
            <a:r>
              <a:rPr lang="en-US" dirty="0"/>
              <a:t> </a:t>
            </a:r>
            <a:r>
              <a:rPr lang="en-US" dirty="0" err="1"/>
              <a:t>eleifend</a:t>
            </a:r>
            <a:r>
              <a:rPr lang="en-US" dirty="0"/>
              <a:t> </a:t>
            </a:r>
            <a:r>
              <a:rPr lang="en-US" dirty="0" err="1"/>
              <a:t>quaque</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061" y="144636"/>
            <a:ext cx="790602" cy="840325"/>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4533" y="0"/>
            <a:ext cx="2929467" cy="1115555"/>
          </a:xfrm>
          <a:prstGeom prst="rect">
            <a:avLst/>
          </a:prstGeom>
        </p:spPr>
      </p:pic>
      <p:pic>
        <p:nvPicPr>
          <p:cNvPr id="19" name="Picture 18"/>
          <p:cNvPicPr>
            <a:picLocks noChangeAspect="1"/>
          </p:cNvPicPr>
          <p:nvPr userDrawn="1"/>
        </p:nvPicPr>
        <p:blipFill rotWithShape="1">
          <a:blip r:embed="rId4" cstate="print">
            <a:extLst>
              <a:ext uri="{28A0092B-C50C-407E-A947-70E740481C1C}">
                <a14:useLocalDpi xmlns:a14="http://schemas.microsoft.com/office/drawing/2010/main" val="0"/>
              </a:ext>
            </a:extLst>
          </a:blip>
          <a:srcRect l="13242" t="71357" r="11622" b="2223"/>
          <a:stretch/>
        </p:blipFill>
        <p:spPr>
          <a:xfrm>
            <a:off x="1156378" y="199281"/>
            <a:ext cx="1289057" cy="633275"/>
          </a:xfrm>
          <a:prstGeom prst="rect">
            <a:avLst/>
          </a:prstGeom>
        </p:spPr>
      </p:pic>
    </p:spTree>
    <p:extLst>
      <p:ext uri="{BB962C8B-B14F-4D97-AF65-F5344CB8AC3E}">
        <p14:creationId xmlns:p14="http://schemas.microsoft.com/office/powerpoint/2010/main" val="3619380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9383" y="1425294"/>
            <a:ext cx="8603697" cy="722671"/>
          </a:xfrm>
        </p:spPr>
        <p:txBody>
          <a:bodyPr>
            <a:normAutofit/>
          </a:bodyPr>
          <a:lstStyle>
            <a:lvl1pPr algn="l">
              <a:defRPr sz="3000" b="0">
                <a:solidFill>
                  <a:srgbClr val="5B8AB5"/>
                </a:solidFill>
                <a:latin typeface="+mn-lt"/>
              </a:defRPr>
            </a:lvl1pPr>
          </a:lstStyle>
          <a:p>
            <a:r>
              <a:rPr lang="en-US" dirty="0"/>
              <a:t>Title</a:t>
            </a:r>
          </a:p>
        </p:txBody>
      </p:sp>
      <p:sp>
        <p:nvSpPr>
          <p:cNvPr id="7" name="Content Placeholder 3"/>
          <p:cNvSpPr>
            <a:spLocks noGrp="1"/>
          </p:cNvSpPr>
          <p:nvPr>
            <p:ph sz="half" idx="10" hasCustomPrompt="1"/>
          </p:nvPr>
        </p:nvSpPr>
        <p:spPr>
          <a:xfrm>
            <a:off x="5795066" y="2315190"/>
            <a:ext cx="2822472" cy="3159330"/>
          </a:xfrm>
        </p:spPr>
        <p:txBody>
          <a:bodyPr/>
          <a:lstStyle>
            <a:lvl1pPr marL="0" indent="0">
              <a:buNone/>
              <a:defRPr>
                <a:solidFill>
                  <a:srgbClr val="5B8AB5"/>
                </a:solidFill>
              </a:defRPr>
            </a:lvl1pPr>
          </a:lstStyle>
          <a:p>
            <a:pPr lvl="0"/>
            <a:r>
              <a:rPr lang="en-US" dirty="0"/>
              <a:t>image</a:t>
            </a:r>
          </a:p>
        </p:txBody>
      </p:sp>
      <p:sp>
        <p:nvSpPr>
          <p:cNvPr id="15" name="Content Placeholder 2"/>
          <p:cNvSpPr>
            <a:spLocks noGrp="1"/>
          </p:cNvSpPr>
          <p:nvPr userDrawn="1">
            <p:ph sz="half" idx="12" hasCustomPrompt="1"/>
          </p:nvPr>
        </p:nvSpPr>
        <p:spPr>
          <a:xfrm>
            <a:off x="219385" y="2315195"/>
            <a:ext cx="5293394" cy="3988895"/>
          </a:xfrm>
        </p:spPr>
        <p:txBody>
          <a:bodyPr>
            <a:normAutofit/>
          </a:bodyPr>
          <a:lstStyle>
            <a:lvl1pPr>
              <a:lnSpc>
                <a:spcPct val="150000"/>
              </a:lnSpc>
              <a:defRPr sz="1800" baseline="0">
                <a:solidFill>
                  <a:srgbClr val="5B8AB5"/>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a:t>
            </a:r>
          </a:p>
          <a:p>
            <a:pPr lvl="0"/>
            <a:r>
              <a:rPr lang="en-US" dirty="0" err="1"/>
              <a:t>Cras</a:t>
            </a:r>
            <a:r>
              <a:rPr lang="en-US" dirty="0"/>
              <a:t> </a:t>
            </a:r>
            <a:r>
              <a:rPr lang="en-US" dirty="0" err="1"/>
              <a:t>eleifend</a:t>
            </a:r>
            <a:r>
              <a:rPr lang="en-US" dirty="0"/>
              <a:t> </a:t>
            </a:r>
            <a:r>
              <a:rPr lang="en-US" dirty="0" err="1"/>
              <a:t>quaque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061" y="144636"/>
            <a:ext cx="790602" cy="840325"/>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14533" y="0"/>
            <a:ext cx="2929467" cy="1115555"/>
          </a:xfrm>
          <a:prstGeom prst="rect">
            <a:avLst/>
          </a:prstGeom>
        </p:spPr>
      </p:pic>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l="13242" t="71357" r="11622" b="2223"/>
          <a:stretch/>
        </p:blipFill>
        <p:spPr>
          <a:xfrm>
            <a:off x="1156378" y="199281"/>
            <a:ext cx="1289057" cy="633275"/>
          </a:xfrm>
          <a:prstGeom prst="rect">
            <a:avLst/>
          </a:prstGeom>
        </p:spPr>
      </p:pic>
    </p:spTree>
    <p:extLst>
      <p:ext uri="{BB962C8B-B14F-4D97-AF65-F5344CB8AC3E}">
        <p14:creationId xmlns:p14="http://schemas.microsoft.com/office/powerpoint/2010/main" val="3556554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918263"/>
            <a:ext cx="7886700" cy="1325563"/>
          </a:xfrm>
        </p:spPr>
        <p:txBody>
          <a:bodyPr>
            <a:normAutofit/>
          </a:bodyPr>
          <a:lstStyle>
            <a:lvl1pPr algn="ctr">
              <a:defRPr sz="6375" b="1">
                <a:solidFill>
                  <a:srgbClr val="5B8AB5"/>
                </a:solidFill>
                <a:latin typeface="+mn-lt"/>
              </a:defRPr>
            </a:lvl1pPr>
          </a:lstStyle>
          <a:p>
            <a:r>
              <a:rPr lang="en-US" dirty="0"/>
              <a:t>THANK YOU!</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074" y="127172"/>
            <a:ext cx="1753527" cy="1863812"/>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15642" y="0"/>
            <a:ext cx="5228357" cy="1990984"/>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13242" t="71357" r="11622" b="2223"/>
          <a:stretch/>
        </p:blipFill>
        <p:spPr>
          <a:xfrm>
            <a:off x="2004084" y="399827"/>
            <a:ext cx="2051451" cy="1007817"/>
          </a:xfrm>
          <a:prstGeom prst="rect">
            <a:avLst/>
          </a:prstGeom>
        </p:spPr>
      </p:pic>
    </p:spTree>
    <p:extLst>
      <p:ext uri="{BB962C8B-B14F-4D97-AF65-F5344CB8AC3E}">
        <p14:creationId xmlns:p14="http://schemas.microsoft.com/office/powerpoint/2010/main" val="366643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32E6C8-8CBA-4F86-A5C6-0EA6E2D85394}" type="datetimeFigureOut">
              <a:rPr lang="en-US" smtClean="0"/>
              <a:t>6/30/2023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E0BB62-8C3F-4D77-8954-A42FD72EA59C}" type="slidenum">
              <a:rPr lang="en-US" smtClean="0"/>
              <a:t>‹#›</a:t>
            </a:fld>
            <a:endParaRPr lang="en-US"/>
          </a:p>
        </p:txBody>
      </p:sp>
    </p:spTree>
    <p:extLst>
      <p:ext uri="{BB962C8B-B14F-4D97-AF65-F5344CB8AC3E}">
        <p14:creationId xmlns:p14="http://schemas.microsoft.com/office/powerpoint/2010/main" val="388056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32E6C8-8CBA-4F86-A5C6-0EA6E2D85394}" type="datetimeFigureOut">
              <a:rPr lang="en-US" smtClean="0"/>
              <a:t>6/30/2023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E0BB62-8C3F-4D77-8954-A42FD72EA59C}" type="slidenum">
              <a:rPr lang="en-US" smtClean="0"/>
              <a:t>‹#›</a:t>
            </a:fld>
            <a:endParaRPr lang="en-US"/>
          </a:p>
        </p:txBody>
      </p:sp>
    </p:spTree>
    <p:extLst>
      <p:ext uri="{BB962C8B-B14F-4D97-AF65-F5344CB8AC3E}">
        <p14:creationId xmlns:p14="http://schemas.microsoft.com/office/powerpoint/2010/main" val="2198685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32E6C8-8CBA-4F86-A5C6-0EA6E2D85394}" type="datetimeFigureOut">
              <a:rPr lang="en-US" smtClean="0"/>
              <a:t>6/30/2023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E0BB62-8C3F-4D77-8954-A42FD72EA59C}" type="slidenum">
              <a:rPr lang="en-US" smtClean="0"/>
              <a:t>‹#›</a:t>
            </a:fld>
            <a:endParaRPr lang="en-US"/>
          </a:p>
        </p:txBody>
      </p:sp>
    </p:spTree>
    <p:extLst>
      <p:ext uri="{BB962C8B-B14F-4D97-AF65-F5344CB8AC3E}">
        <p14:creationId xmlns:p14="http://schemas.microsoft.com/office/powerpoint/2010/main" val="495001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632E6C8-8CBA-4F86-A5C6-0EA6E2D85394}" type="datetimeFigureOut">
              <a:rPr lang="en-US" smtClean="0"/>
              <a:t>6/30/2023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E0BB62-8C3F-4D77-8954-A42FD72EA59C}" type="slidenum">
              <a:rPr lang="en-US" smtClean="0"/>
              <a:t>‹#›</a:t>
            </a:fld>
            <a:endParaRPr lang="en-US"/>
          </a:p>
        </p:txBody>
      </p:sp>
    </p:spTree>
    <p:extLst>
      <p:ext uri="{BB962C8B-B14F-4D97-AF65-F5344CB8AC3E}">
        <p14:creationId xmlns:p14="http://schemas.microsoft.com/office/powerpoint/2010/main" val="2101493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632E6C8-8CBA-4F86-A5C6-0EA6E2D85394}" type="datetimeFigureOut">
              <a:rPr lang="en-US" smtClean="0"/>
              <a:t>6/30/2023</a:t>
            </a:fld>
            <a:endParaRPr lang="en-US"/>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AE0BB62-8C3F-4D77-8954-A42FD72EA59C}" type="slidenum">
              <a:rPr lang="en-US" smtClean="0"/>
              <a:t>‹#›</a:t>
            </a:fld>
            <a:endParaRPr lang="en-US"/>
          </a:p>
        </p:txBody>
      </p:sp>
    </p:spTree>
    <p:extLst>
      <p:ext uri="{BB962C8B-B14F-4D97-AF65-F5344CB8AC3E}">
        <p14:creationId xmlns:p14="http://schemas.microsoft.com/office/powerpoint/2010/main" val="2548261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61" r:id="rId5"/>
    <p:sldLayoutId id="2147483653" r:id="rId6"/>
    <p:sldLayoutId id="2147483654" r:id="rId7"/>
    <p:sldLayoutId id="2147483655" r:id="rId8"/>
    <p:sldLayoutId id="2147483656" r:id="rId9"/>
    <p:sldLayoutId id="2147483657" r:id="rId10"/>
    <p:sldLayoutId id="2147483658" r:id="rId11"/>
    <p:sldLayoutId id="2147483659" r:id="rId12"/>
    <p:sldLayoutId id="2147483662" r:id="rId13"/>
  </p:sldLayoutIdLst>
  <p:txStyles>
    <p:titleStyle>
      <a:lvl1pPr algn="l" defTabSz="685783" rtl="0" eaLnBrk="1" latinLnBrk="0" hangingPunct="1">
        <a:lnSpc>
          <a:spcPct val="90000"/>
        </a:lnSpc>
        <a:spcBef>
          <a:spcPct val="0"/>
        </a:spcBef>
        <a:buNone/>
        <a:defRPr sz="3300" kern="1200">
          <a:solidFill>
            <a:srgbClr val="5B8AB5"/>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bg2">
              <a:lumMod val="10000"/>
            </a:schemeClr>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bg2">
              <a:lumMod val="10000"/>
            </a:schemeClr>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bg2">
              <a:lumMod val="10000"/>
            </a:schemeClr>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bg2">
              <a:lumMod val="10000"/>
            </a:schemeClr>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bg2">
              <a:lumMod val="10000"/>
            </a:schemeClr>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pixabay.com/id/vectors/blender-alat-dapur-mixer-29711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pixabay.com/id/vectors/blender-alat-dapur-mixer-29711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3.xml"/><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3.xml"/><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3.xml"/><Relationship Id="rId5" Type="http://schemas.openxmlformats.org/officeDocument/2006/relationships/image" Target="../media/image73.jpeg"/><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3.xml"/><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3.xml"/><Relationship Id="rId4" Type="http://schemas.openxmlformats.org/officeDocument/2006/relationships/image" Target="../media/image79.jpeg"/></Relationships>
</file>

<file path=ppt/slides/_rels/slide4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7176" y="2684477"/>
            <a:ext cx="8098095" cy="2172748"/>
          </a:xfrm>
        </p:spPr>
        <p:txBody>
          <a:bodyPr>
            <a:normAutofit/>
          </a:bodyPr>
          <a:lstStyle/>
          <a:p>
            <a:r>
              <a:rPr lang="en-US" sz="4900" dirty="0"/>
              <a:t>Joint Water Commission </a:t>
            </a:r>
            <a:br>
              <a:rPr lang="en-US" sz="4900" dirty="0"/>
            </a:br>
            <a:r>
              <a:rPr lang="en-US" sz="4900" dirty="0"/>
              <a:t>Water Treatment Plant </a:t>
            </a:r>
            <a:br>
              <a:rPr lang="en-US" sz="4900" dirty="0"/>
            </a:br>
            <a:r>
              <a:rPr lang="en-US" sz="4900" dirty="0"/>
              <a:t>Virtual Tour</a:t>
            </a:r>
            <a:endParaRPr lang="en-US" dirty="0"/>
          </a:p>
        </p:txBody>
      </p:sp>
    </p:spTree>
    <p:extLst>
      <p:ext uri="{BB962C8B-B14F-4D97-AF65-F5344CB8AC3E}">
        <p14:creationId xmlns:p14="http://schemas.microsoft.com/office/powerpoint/2010/main" val="4026005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812" y="1241021"/>
            <a:ext cx="8672786" cy="722671"/>
          </a:xfrm>
        </p:spPr>
        <p:txBody>
          <a:bodyPr>
            <a:normAutofit/>
          </a:bodyPr>
          <a:lstStyle/>
          <a:p>
            <a:pPr lvl="0" defTabSz="914400">
              <a:lnSpc>
                <a:spcPct val="100000"/>
              </a:lnSpc>
              <a:spcBef>
                <a:spcPts val="0"/>
              </a:spcBef>
            </a:pPr>
            <a:r>
              <a:rPr lang="en-US" sz="4000" dirty="0">
                <a:solidFill>
                  <a:srgbClr val="4472C4"/>
                </a:solidFill>
                <a:ea typeface="+mn-ea"/>
                <a:cs typeface="+mn-cs"/>
              </a:rPr>
              <a:t>Rapid Mix</a:t>
            </a:r>
          </a:p>
        </p:txBody>
      </p:sp>
      <p:pic>
        <p:nvPicPr>
          <p:cNvPr id="4" name="Content Placeholder 3"/>
          <p:cNvPicPr>
            <a:picLocks noGrp="1" noChangeAspect="1"/>
          </p:cNvPicPr>
          <p:nvPr>
            <p:ph sz="half" idx="12"/>
          </p:nvPr>
        </p:nvPicPr>
        <p:blipFill rotWithShape="1">
          <a:blip r:embed="rId3">
            <a:extLst>
              <a:ext uri="{28A0092B-C50C-407E-A947-70E740481C1C}">
                <a14:useLocalDpi xmlns:a14="http://schemas.microsoft.com/office/drawing/2010/main" val="0"/>
              </a:ext>
            </a:extLst>
          </a:blip>
          <a:srcRect t="21434" r="16599" b="6198"/>
          <a:stretch/>
        </p:blipFill>
        <p:spPr>
          <a:xfrm>
            <a:off x="1045028" y="1963692"/>
            <a:ext cx="7244235" cy="44371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Straight Arrow Connector 5"/>
          <p:cNvCxnSpPr/>
          <p:nvPr/>
        </p:nvCxnSpPr>
        <p:spPr>
          <a:xfrm flipH="1">
            <a:off x="4735920" y="3185472"/>
            <a:ext cx="355334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264394" y="3173982"/>
            <a:ext cx="406212" cy="23149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314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2" y="1612581"/>
            <a:ext cx="8603697" cy="722671"/>
          </a:xfrm>
        </p:spPr>
        <p:txBody>
          <a:bodyPr>
            <a:normAutofit fontScale="90000"/>
          </a:bodyPr>
          <a:lstStyle/>
          <a:p>
            <a:r>
              <a:rPr lang="en-US" sz="4400" dirty="0">
                <a:solidFill>
                  <a:schemeClr val="tx1"/>
                </a:solidFill>
                <a:latin typeface="Calibri" panose="020F0502020204030204" pitchFamily="34" charset="0"/>
              </a:rPr>
              <a:t>Rapid Mix</a:t>
            </a:r>
            <a:br>
              <a:rPr lang="en-US" sz="3200" dirty="0">
                <a:latin typeface="Calibri" panose="020F0502020204030204" pitchFamily="34" charset="0"/>
              </a:rPr>
            </a:b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0963" r="17620"/>
          <a:stretch/>
        </p:blipFill>
        <p:spPr>
          <a:xfrm rot="5400000">
            <a:off x="4209117" y="1747123"/>
            <a:ext cx="2567354" cy="2792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12250"/>
          <a:stretch/>
        </p:blipFill>
        <p:spPr>
          <a:xfrm>
            <a:off x="5930852" y="4320411"/>
            <a:ext cx="2669736" cy="2028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414081" y="2335252"/>
            <a:ext cx="3050572" cy="3970318"/>
          </a:xfrm>
          <a:prstGeom prst="rect">
            <a:avLst/>
          </a:prstGeom>
        </p:spPr>
        <p:txBody>
          <a:bodyPr wrap="square">
            <a:spAutoFit/>
          </a:bodyPr>
          <a:lstStyle/>
          <a:p>
            <a:pPr marL="285750" indent="-285750">
              <a:buFont typeface="Arial" panose="020B0604020202020204" pitchFamily="34" charset="0"/>
              <a:buChar char="•"/>
            </a:pPr>
            <a:r>
              <a:rPr lang="en-US" dirty="0">
                <a:ln w="0"/>
              </a:rPr>
              <a:t>Alum and chlorine added (Powdered Activated Carbon and Caustic Soda if needed).</a:t>
            </a:r>
          </a:p>
          <a:p>
            <a:pPr marL="285750" indent="-285750">
              <a:buFont typeface="Arial" panose="020B0604020202020204" pitchFamily="34" charset="0"/>
              <a:buChar char="•"/>
            </a:pPr>
            <a:endParaRPr lang="en-US" dirty="0">
              <a:ln w="0"/>
            </a:endParaRPr>
          </a:p>
          <a:p>
            <a:pPr marL="285750" indent="-285750">
              <a:buFont typeface="Arial" panose="020B0604020202020204" pitchFamily="34" charset="0"/>
              <a:buChar char="•"/>
            </a:pPr>
            <a:r>
              <a:rPr lang="en-US" dirty="0">
                <a:ln w="0"/>
              </a:rPr>
              <a:t>Rapid Mix Valve (new).</a:t>
            </a:r>
          </a:p>
          <a:p>
            <a:pPr marL="285750" indent="-285750">
              <a:buFont typeface="Arial" panose="020B0604020202020204" pitchFamily="34" charset="0"/>
              <a:buChar char="•"/>
            </a:pPr>
            <a:endParaRPr lang="en-US" dirty="0">
              <a:ln w="0"/>
            </a:endParaRPr>
          </a:p>
          <a:p>
            <a:pPr marL="285750" indent="-285750">
              <a:buFont typeface="Arial" panose="020B0604020202020204" pitchFamily="34" charset="0"/>
              <a:buChar char="•"/>
            </a:pPr>
            <a:r>
              <a:rPr lang="en-US" dirty="0">
                <a:ln w="0"/>
              </a:rPr>
              <a:t>Rapid Mix Pumps (new).</a:t>
            </a:r>
          </a:p>
          <a:p>
            <a:endParaRPr lang="en-US" dirty="0">
              <a:ln w="0"/>
            </a:endParaRPr>
          </a:p>
          <a:p>
            <a:pPr marL="285750" indent="-285750">
              <a:buFont typeface="Arial" panose="020B0604020202020204" pitchFamily="34" charset="0"/>
              <a:buChar char="•"/>
            </a:pPr>
            <a:r>
              <a:rPr lang="en-US" dirty="0">
                <a:ln w="0"/>
              </a:rPr>
              <a:t>Flow sent to Sedimentation Basins A-G.</a:t>
            </a:r>
          </a:p>
          <a:p>
            <a:pPr marL="285750" indent="-285750">
              <a:buFont typeface="Arial" panose="020B0604020202020204" pitchFamily="34" charset="0"/>
              <a:buChar char="•"/>
            </a:pPr>
            <a:endParaRPr lang="en-US" dirty="0">
              <a:ln w="0"/>
            </a:endParaRPr>
          </a:p>
          <a:p>
            <a:pPr marL="285750" indent="-285750">
              <a:buFont typeface="Arial" panose="020B0604020202020204" pitchFamily="34" charset="0"/>
              <a:buChar char="•"/>
            </a:pPr>
            <a:endParaRPr lang="en-US" dirty="0">
              <a:ln w="0"/>
            </a:endParaRPr>
          </a:p>
          <a:p>
            <a:r>
              <a:rPr lang="en-US" dirty="0">
                <a:latin typeface="Calibri" panose="020F0502020204030204" pitchFamily="34" charset="0"/>
              </a:rPr>
              <a:t> </a:t>
            </a:r>
          </a:p>
        </p:txBody>
      </p:sp>
    </p:spTree>
    <p:extLst>
      <p:ext uri="{BB962C8B-B14F-4D97-AF65-F5344CB8AC3E}">
        <p14:creationId xmlns:p14="http://schemas.microsoft.com/office/powerpoint/2010/main" val="284916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kitchenware, coffee maker, kitchen appliance&#10;&#10;Description automatically generated">
            <a:extLst>
              <a:ext uri="{FF2B5EF4-FFF2-40B4-BE49-F238E27FC236}">
                <a16:creationId xmlns:a16="http://schemas.microsoft.com/office/drawing/2014/main" id="{AAB09A12-B8B5-1274-67D9-94E8DB43B4E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84603" y="1780223"/>
            <a:ext cx="4611682" cy="4828102"/>
          </a:xfrm>
          <a:prstGeom prst="rect">
            <a:avLst/>
          </a:prstGeom>
        </p:spPr>
      </p:pic>
      <p:sp>
        <p:nvSpPr>
          <p:cNvPr id="6" name="TextBox 5"/>
          <p:cNvSpPr txBox="1"/>
          <p:nvPr/>
        </p:nvSpPr>
        <p:spPr>
          <a:xfrm>
            <a:off x="421064" y="1314450"/>
            <a:ext cx="7225606" cy="707886"/>
          </a:xfrm>
          <a:prstGeom prst="rect">
            <a:avLst/>
          </a:prstGeom>
          <a:noFill/>
        </p:spPr>
        <p:txBody>
          <a:bodyPr wrap="square" rtlCol="0">
            <a:spAutoFit/>
          </a:bodyPr>
          <a:lstStyle/>
          <a:p>
            <a:r>
              <a:rPr lang="en-US" sz="4000" dirty="0">
                <a:solidFill>
                  <a:schemeClr val="accent5"/>
                </a:solidFill>
              </a:rPr>
              <a:t>Rapid Mixing</a:t>
            </a:r>
          </a:p>
        </p:txBody>
      </p:sp>
      <p:sp>
        <p:nvSpPr>
          <p:cNvPr id="14" name="Oval 13"/>
          <p:cNvSpPr/>
          <p:nvPr/>
        </p:nvSpPr>
        <p:spPr>
          <a:xfrm>
            <a:off x="6066869" y="4010957"/>
            <a:ext cx="338328" cy="292608"/>
          </a:xfrm>
          <a:prstGeom prst="ellipse">
            <a:avLst/>
          </a:prstGeom>
          <a:solidFill>
            <a:srgbClr val="7C6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756514" y="2354989"/>
            <a:ext cx="292608" cy="292608"/>
          </a:xfrm>
          <a:prstGeom prst="ellipse">
            <a:avLst/>
          </a:prstGeom>
          <a:solidFill>
            <a:srgbClr val="7C6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572018" y="3711020"/>
            <a:ext cx="292608" cy="292608"/>
          </a:xfrm>
          <a:prstGeom prst="ellipse">
            <a:avLst/>
          </a:prstGeom>
          <a:solidFill>
            <a:srgbClr val="7C6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804684" y="2506721"/>
            <a:ext cx="292608" cy="292608"/>
          </a:xfrm>
          <a:prstGeom prst="ellipse">
            <a:avLst/>
          </a:prstGeom>
          <a:solidFill>
            <a:srgbClr val="7C6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696663" y="3269054"/>
            <a:ext cx="292608" cy="292608"/>
          </a:xfrm>
          <a:prstGeom prst="ellipse">
            <a:avLst/>
          </a:prstGeom>
          <a:solidFill>
            <a:srgbClr val="7C6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414856" y="2851484"/>
            <a:ext cx="292608" cy="292608"/>
          </a:xfrm>
          <a:prstGeom prst="ellipse">
            <a:avLst/>
          </a:prstGeom>
          <a:solidFill>
            <a:srgbClr val="7C6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816947" y="3891030"/>
            <a:ext cx="292608" cy="292608"/>
          </a:xfrm>
          <a:prstGeom prst="ellipse">
            <a:avLst/>
          </a:prstGeom>
          <a:solidFill>
            <a:srgbClr val="7C6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978226" y="3786577"/>
            <a:ext cx="292608" cy="292608"/>
          </a:xfrm>
          <a:prstGeom prst="ellipse">
            <a:avLst/>
          </a:prstGeom>
          <a:solidFill>
            <a:srgbClr val="7C6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116943" y="3435950"/>
            <a:ext cx="292608" cy="292608"/>
          </a:xfrm>
          <a:prstGeom prst="ellipse">
            <a:avLst/>
          </a:prstGeom>
          <a:solidFill>
            <a:srgbClr val="7C6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218287" y="2647597"/>
            <a:ext cx="292608" cy="292608"/>
          </a:xfrm>
          <a:prstGeom prst="ellipse">
            <a:avLst/>
          </a:prstGeom>
          <a:solidFill>
            <a:srgbClr val="7C6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005238" y="3122750"/>
            <a:ext cx="292608" cy="292608"/>
          </a:xfrm>
          <a:prstGeom prst="ellipse">
            <a:avLst/>
          </a:prstGeom>
          <a:solidFill>
            <a:srgbClr val="7C6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968521" y="2713164"/>
            <a:ext cx="292608" cy="292608"/>
          </a:xfrm>
          <a:prstGeom prst="ellipse">
            <a:avLst/>
          </a:prstGeom>
          <a:solidFill>
            <a:srgbClr val="7C6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878078" y="2254070"/>
            <a:ext cx="1061509" cy="584775"/>
          </a:xfrm>
          <a:prstGeom prst="rect">
            <a:avLst/>
          </a:prstGeom>
          <a:noFill/>
        </p:spPr>
        <p:txBody>
          <a:bodyPr wrap="none" lIns="91440" tIns="45720" rIns="91440" bIns="45720">
            <a:spAutoFit/>
          </a:bodyPr>
          <a:lstStyle/>
          <a:p>
            <a:pPr algn="ctr"/>
            <a:r>
              <a:rPr lang="en-US" sz="3200" b="0" cap="none" spc="0" dirty="0">
                <a:ln w="0"/>
                <a:solidFill>
                  <a:schemeClr val="tx1">
                    <a:lumMod val="60000"/>
                    <a:lumOff val="40000"/>
                  </a:schemeClr>
                </a:solidFill>
                <a:effectLst>
                  <a:outerShdw blurRad="38100" dist="19050" dir="2700000" algn="tl" rotWithShape="0">
                    <a:schemeClr val="dk1">
                      <a:alpha val="40000"/>
                    </a:schemeClr>
                  </a:outerShdw>
                </a:effectLst>
              </a:rPr>
              <a:t>Alum</a:t>
            </a:r>
          </a:p>
        </p:txBody>
      </p:sp>
      <p:sp>
        <p:nvSpPr>
          <p:cNvPr id="31" name="Rectangle 30"/>
          <p:cNvSpPr/>
          <p:nvPr/>
        </p:nvSpPr>
        <p:spPr>
          <a:xfrm>
            <a:off x="5480220" y="2817491"/>
            <a:ext cx="1061509" cy="584775"/>
          </a:xfrm>
          <a:prstGeom prst="rect">
            <a:avLst/>
          </a:prstGeom>
          <a:noFill/>
        </p:spPr>
        <p:txBody>
          <a:bodyPr wrap="none" lIns="91440" tIns="45720" rIns="91440" bIns="45720">
            <a:spAutoFit/>
          </a:bodyPr>
          <a:lstStyle/>
          <a:p>
            <a:pPr algn="ctr"/>
            <a:r>
              <a:rPr lang="en-US" sz="3200" b="0" cap="none" spc="0" dirty="0">
                <a:ln w="0"/>
                <a:solidFill>
                  <a:schemeClr val="tx1">
                    <a:lumMod val="60000"/>
                    <a:lumOff val="40000"/>
                  </a:schemeClr>
                </a:solidFill>
                <a:effectLst>
                  <a:outerShdw blurRad="38100" dist="19050" dir="2700000" algn="tl" rotWithShape="0">
                    <a:schemeClr val="dk1">
                      <a:alpha val="40000"/>
                    </a:schemeClr>
                  </a:outerShdw>
                </a:effectLst>
              </a:rPr>
              <a:t>Alum</a:t>
            </a:r>
          </a:p>
        </p:txBody>
      </p:sp>
      <p:sp>
        <p:nvSpPr>
          <p:cNvPr id="34" name="Rectangle 33"/>
          <p:cNvSpPr/>
          <p:nvPr/>
        </p:nvSpPr>
        <p:spPr>
          <a:xfrm>
            <a:off x="6236998" y="2232077"/>
            <a:ext cx="1061509" cy="584775"/>
          </a:xfrm>
          <a:prstGeom prst="rect">
            <a:avLst/>
          </a:prstGeom>
          <a:noFill/>
        </p:spPr>
        <p:txBody>
          <a:bodyPr wrap="none" lIns="91440" tIns="45720" rIns="91440" bIns="45720">
            <a:spAutoFit/>
          </a:bodyPr>
          <a:lstStyle/>
          <a:p>
            <a:pPr algn="ctr"/>
            <a:r>
              <a:rPr lang="en-US" sz="3200" b="0" cap="none" spc="0" dirty="0">
                <a:ln w="0"/>
                <a:solidFill>
                  <a:schemeClr val="tx1">
                    <a:lumMod val="60000"/>
                    <a:lumOff val="40000"/>
                  </a:schemeClr>
                </a:solidFill>
                <a:effectLst>
                  <a:outerShdw blurRad="38100" dist="19050" dir="2700000" algn="tl" rotWithShape="0">
                    <a:schemeClr val="dk1">
                      <a:alpha val="40000"/>
                    </a:schemeClr>
                  </a:outerShdw>
                </a:effectLst>
              </a:rPr>
              <a:t>Alum</a:t>
            </a:r>
          </a:p>
        </p:txBody>
      </p:sp>
      <p:sp>
        <p:nvSpPr>
          <p:cNvPr id="35" name="Rectangle 34"/>
          <p:cNvSpPr/>
          <p:nvPr/>
        </p:nvSpPr>
        <p:spPr>
          <a:xfrm>
            <a:off x="5053428" y="3247909"/>
            <a:ext cx="1061509" cy="584775"/>
          </a:xfrm>
          <a:prstGeom prst="rect">
            <a:avLst/>
          </a:prstGeom>
          <a:noFill/>
        </p:spPr>
        <p:txBody>
          <a:bodyPr wrap="none" lIns="91440" tIns="45720" rIns="91440" bIns="45720">
            <a:spAutoFit/>
          </a:bodyPr>
          <a:lstStyle/>
          <a:p>
            <a:pPr algn="ctr"/>
            <a:r>
              <a:rPr lang="en-US" sz="3200" b="0" cap="none" spc="0" dirty="0">
                <a:ln w="0"/>
                <a:solidFill>
                  <a:schemeClr val="tx1">
                    <a:lumMod val="60000"/>
                    <a:lumOff val="40000"/>
                  </a:schemeClr>
                </a:solidFill>
                <a:effectLst>
                  <a:outerShdw blurRad="38100" dist="19050" dir="2700000" algn="tl" rotWithShape="0">
                    <a:schemeClr val="dk1">
                      <a:alpha val="40000"/>
                    </a:schemeClr>
                  </a:outerShdw>
                </a:effectLst>
              </a:rPr>
              <a:t>Alum</a:t>
            </a:r>
          </a:p>
        </p:txBody>
      </p:sp>
      <p:sp>
        <p:nvSpPr>
          <p:cNvPr id="36" name="Rectangle 35"/>
          <p:cNvSpPr/>
          <p:nvPr/>
        </p:nvSpPr>
        <p:spPr>
          <a:xfrm>
            <a:off x="6724103" y="2923043"/>
            <a:ext cx="1061509" cy="584775"/>
          </a:xfrm>
          <a:prstGeom prst="rect">
            <a:avLst/>
          </a:prstGeom>
          <a:noFill/>
        </p:spPr>
        <p:txBody>
          <a:bodyPr wrap="none" lIns="91440" tIns="45720" rIns="91440" bIns="45720">
            <a:spAutoFit/>
          </a:bodyPr>
          <a:lstStyle/>
          <a:p>
            <a:pPr algn="ctr"/>
            <a:r>
              <a:rPr lang="en-US" sz="3200" b="0" cap="none" spc="0" dirty="0">
                <a:ln w="0"/>
                <a:solidFill>
                  <a:schemeClr val="tx1">
                    <a:lumMod val="60000"/>
                    <a:lumOff val="40000"/>
                  </a:schemeClr>
                </a:solidFill>
                <a:effectLst>
                  <a:outerShdw blurRad="38100" dist="19050" dir="2700000" algn="tl" rotWithShape="0">
                    <a:schemeClr val="dk1">
                      <a:alpha val="40000"/>
                    </a:schemeClr>
                  </a:outerShdw>
                </a:effectLst>
              </a:rPr>
              <a:t>Alum</a:t>
            </a:r>
          </a:p>
        </p:txBody>
      </p:sp>
      <p:sp>
        <p:nvSpPr>
          <p:cNvPr id="37" name="Rectangle 36"/>
          <p:cNvSpPr/>
          <p:nvPr/>
        </p:nvSpPr>
        <p:spPr>
          <a:xfrm>
            <a:off x="6039993" y="3563817"/>
            <a:ext cx="1061509" cy="584775"/>
          </a:xfrm>
          <a:prstGeom prst="rect">
            <a:avLst/>
          </a:prstGeom>
          <a:noFill/>
        </p:spPr>
        <p:txBody>
          <a:bodyPr wrap="none" lIns="91440" tIns="45720" rIns="91440" bIns="45720">
            <a:spAutoFit/>
          </a:bodyPr>
          <a:lstStyle/>
          <a:p>
            <a:pPr algn="ctr"/>
            <a:r>
              <a:rPr lang="en-US" sz="3200" b="0" cap="none" spc="0" dirty="0">
                <a:ln w="0"/>
                <a:solidFill>
                  <a:schemeClr val="tx1">
                    <a:lumMod val="60000"/>
                    <a:lumOff val="40000"/>
                  </a:schemeClr>
                </a:solidFill>
                <a:effectLst>
                  <a:outerShdw blurRad="38100" dist="19050" dir="2700000" algn="tl" rotWithShape="0">
                    <a:schemeClr val="dk1">
                      <a:alpha val="40000"/>
                    </a:schemeClr>
                  </a:outerShdw>
                </a:effectLst>
              </a:rPr>
              <a:t>Alum</a:t>
            </a:r>
          </a:p>
        </p:txBody>
      </p:sp>
      <p:sp>
        <p:nvSpPr>
          <p:cNvPr id="38" name="Rectangle 37"/>
          <p:cNvSpPr/>
          <p:nvPr/>
        </p:nvSpPr>
        <p:spPr>
          <a:xfrm>
            <a:off x="4589816" y="4430991"/>
            <a:ext cx="3075883" cy="1077218"/>
          </a:xfrm>
          <a:prstGeom prst="rect">
            <a:avLst/>
          </a:prstGeom>
          <a:noFill/>
        </p:spPr>
        <p:txBody>
          <a:bodyPr wrap="square" lIns="91440" tIns="45720" rIns="91440" bIns="45720">
            <a:spAutoFit/>
          </a:bodyPr>
          <a:lstStyle/>
          <a:p>
            <a:pPr algn="ctr"/>
            <a:r>
              <a:rPr lang="en-US" sz="3200" b="0" cap="none" spc="0" dirty="0">
                <a:ln w="0"/>
                <a:solidFill>
                  <a:schemeClr val="bg1"/>
                </a:solidFill>
                <a:effectLst>
                  <a:outerShdw blurRad="38100" dist="19050" dir="2700000" algn="tl" rotWithShape="0">
                    <a:schemeClr val="dk1">
                      <a:alpha val="40000"/>
                    </a:schemeClr>
                  </a:outerShdw>
                </a:effectLst>
              </a:rPr>
              <a:t>Rapid Mix Chamber</a:t>
            </a:r>
          </a:p>
        </p:txBody>
      </p:sp>
      <p:pic>
        <p:nvPicPr>
          <p:cNvPr id="11" name="Picture 10">
            <a:extLst>
              <a:ext uri="{FF2B5EF4-FFF2-40B4-BE49-F238E27FC236}">
                <a16:creationId xmlns:a16="http://schemas.microsoft.com/office/drawing/2014/main" id="{F5AC6B44-3B41-6A0C-A8B2-747971CF6190}"/>
              </a:ext>
            </a:extLst>
          </p:cNvPr>
          <p:cNvPicPr>
            <a:picLocks noChangeAspect="1"/>
          </p:cNvPicPr>
          <p:nvPr/>
        </p:nvPicPr>
        <p:blipFill>
          <a:blip r:embed="rId5"/>
          <a:stretch>
            <a:fillRect/>
          </a:stretch>
        </p:blipFill>
        <p:spPr>
          <a:xfrm>
            <a:off x="715279" y="2887721"/>
            <a:ext cx="3505504" cy="2676376"/>
          </a:xfrm>
          <a:prstGeom prst="rect">
            <a:avLst/>
          </a:prstGeom>
        </p:spPr>
      </p:pic>
    </p:spTree>
    <p:extLst>
      <p:ext uri="{BB962C8B-B14F-4D97-AF65-F5344CB8AC3E}">
        <p14:creationId xmlns:p14="http://schemas.microsoft.com/office/powerpoint/2010/main" val="1086713041"/>
      </p:ext>
    </p:extLst>
  </p:cSld>
  <p:clrMapOvr>
    <a:masterClrMapping/>
  </p:clrMapOvr>
  <mc:AlternateContent xmlns:mc="http://schemas.openxmlformats.org/markup-compatibility/2006" xmlns:p14="http://schemas.microsoft.com/office/powerpoint/2010/main">
    <mc:Choice Requires="p14">
      <p:transition spd="med" p14:dur="700" advTm="9437">
        <p:fade/>
      </p:transition>
    </mc:Choice>
    <mc:Fallback xmlns="">
      <p:transition spd="med" advTm="9437">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kitchenware, coffee maker, kitchen appliance&#10;&#10;Description automatically generated">
            <a:extLst>
              <a:ext uri="{FF2B5EF4-FFF2-40B4-BE49-F238E27FC236}">
                <a16:creationId xmlns:a16="http://schemas.microsoft.com/office/drawing/2014/main" id="{AAB09A12-B8B5-1274-67D9-94E8DB43B4E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284603" y="1780223"/>
            <a:ext cx="4611682" cy="4828102"/>
          </a:xfrm>
          <a:prstGeom prst="rect">
            <a:avLst/>
          </a:prstGeom>
        </p:spPr>
      </p:pic>
      <p:sp>
        <p:nvSpPr>
          <p:cNvPr id="6" name="TextBox 5"/>
          <p:cNvSpPr txBox="1"/>
          <p:nvPr/>
        </p:nvSpPr>
        <p:spPr>
          <a:xfrm>
            <a:off x="421064" y="1314450"/>
            <a:ext cx="7225606" cy="707886"/>
          </a:xfrm>
          <a:prstGeom prst="rect">
            <a:avLst/>
          </a:prstGeom>
          <a:noFill/>
        </p:spPr>
        <p:txBody>
          <a:bodyPr wrap="square" rtlCol="0">
            <a:spAutoFit/>
          </a:bodyPr>
          <a:lstStyle/>
          <a:p>
            <a:r>
              <a:rPr lang="en-US" sz="4000" dirty="0">
                <a:solidFill>
                  <a:schemeClr val="accent5"/>
                </a:solidFill>
              </a:rPr>
              <a:t>Coagulation</a:t>
            </a:r>
          </a:p>
        </p:txBody>
      </p:sp>
      <p:sp>
        <p:nvSpPr>
          <p:cNvPr id="38" name="Rectangle 37"/>
          <p:cNvSpPr/>
          <p:nvPr/>
        </p:nvSpPr>
        <p:spPr>
          <a:xfrm>
            <a:off x="4589816" y="4430991"/>
            <a:ext cx="3075883" cy="1077218"/>
          </a:xfrm>
          <a:prstGeom prst="rect">
            <a:avLst/>
          </a:prstGeom>
          <a:noFill/>
        </p:spPr>
        <p:txBody>
          <a:bodyPr wrap="square" lIns="91440" tIns="45720" rIns="91440" bIns="45720">
            <a:spAutoFit/>
          </a:bodyPr>
          <a:lstStyle/>
          <a:p>
            <a:pPr algn="ctr"/>
            <a:r>
              <a:rPr lang="en-US" sz="3200" b="0" cap="none" spc="0" dirty="0">
                <a:ln w="0"/>
                <a:solidFill>
                  <a:schemeClr val="bg1"/>
                </a:solidFill>
                <a:effectLst>
                  <a:outerShdw blurRad="38100" dist="19050" dir="2700000" algn="tl" rotWithShape="0">
                    <a:schemeClr val="dk1">
                      <a:alpha val="40000"/>
                    </a:schemeClr>
                  </a:outerShdw>
                </a:effectLst>
              </a:rPr>
              <a:t>Rapid Mix Chamber</a:t>
            </a:r>
          </a:p>
        </p:txBody>
      </p:sp>
      <p:pic>
        <p:nvPicPr>
          <p:cNvPr id="11" name="Picture 10">
            <a:extLst>
              <a:ext uri="{FF2B5EF4-FFF2-40B4-BE49-F238E27FC236}">
                <a16:creationId xmlns:a16="http://schemas.microsoft.com/office/drawing/2014/main" id="{F5AC6B44-3B41-6A0C-A8B2-747971CF6190}"/>
              </a:ext>
            </a:extLst>
          </p:cNvPr>
          <p:cNvPicPr>
            <a:picLocks noChangeAspect="1"/>
          </p:cNvPicPr>
          <p:nvPr/>
        </p:nvPicPr>
        <p:blipFill>
          <a:blip r:embed="rId5"/>
          <a:stretch>
            <a:fillRect/>
          </a:stretch>
        </p:blipFill>
        <p:spPr>
          <a:xfrm>
            <a:off x="715279" y="2887721"/>
            <a:ext cx="3505504" cy="2676376"/>
          </a:xfrm>
          <a:prstGeom prst="rect">
            <a:avLst/>
          </a:prstGeom>
        </p:spPr>
      </p:pic>
      <p:sp>
        <p:nvSpPr>
          <p:cNvPr id="2" name="Oval 1">
            <a:extLst>
              <a:ext uri="{FF2B5EF4-FFF2-40B4-BE49-F238E27FC236}">
                <a16:creationId xmlns:a16="http://schemas.microsoft.com/office/drawing/2014/main" id="{AC63D7E7-9B9E-636D-8D0D-ECFF106F356B}"/>
              </a:ext>
            </a:extLst>
          </p:cNvPr>
          <p:cNvSpPr/>
          <p:nvPr/>
        </p:nvSpPr>
        <p:spPr>
          <a:xfrm>
            <a:off x="6881703" y="2576678"/>
            <a:ext cx="338328" cy="292608"/>
          </a:xfrm>
          <a:prstGeom prst="ellipse">
            <a:avLst/>
          </a:prstGeom>
          <a:solidFill>
            <a:srgbClr val="7C6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CADF8E1-38FA-8458-59B4-81041B055037}"/>
              </a:ext>
            </a:extLst>
          </p:cNvPr>
          <p:cNvSpPr/>
          <p:nvPr/>
        </p:nvSpPr>
        <p:spPr>
          <a:xfrm>
            <a:off x="5251624" y="2892829"/>
            <a:ext cx="292608" cy="292608"/>
          </a:xfrm>
          <a:prstGeom prst="ellipse">
            <a:avLst/>
          </a:prstGeom>
          <a:solidFill>
            <a:srgbClr val="7C6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1420B48-ADE6-8162-27EF-97BE20C2105C}"/>
              </a:ext>
            </a:extLst>
          </p:cNvPr>
          <p:cNvSpPr/>
          <p:nvPr/>
        </p:nvSpPr>
        <p:spPr>
          <a:xfrm>
            <a:off x="6666763" y="2744754"/>
            <a:ext cx="292608" cy="292608"/>
          </a:xfrm>
          <a:prstGeom prst="ellipse">
            <a:avLst/>
          </a:prstGeom>
          <a:solidFill>
            <a:srgbClr val="7C6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5A295C4-F1B8-2345-80F8-E30F379C83CC}"/>
              </a:ext>
            </a:extLst>
          </p:cNvPr>
          <p:cNvSpPr/>
          <p:nvPr/>
        </p:nvSpPr>
        <p:spPr>
          <a:xfrm>
            <a:off x="6802293" y="2722982"/>
            <a:ext cx="292608" cy="292608"/>
          </a:xfrm>
          <a:prstGeom prst="ellipse">
            <a:avLst/>
          </a:prstGeom>
          <a:solidFill>
            <a:srgbClr val="7C6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C17184B-E869-44C1-E09A-85C38038AE5C}"/>
              </a:ext>
            </a:extLst>
          </p:cNvPr>
          <p:cNvSpPr/>
          <p:nvPr/>
        </p:nvSpPr>
        <p:spPr>
          <a:xfrm>
            <a:off x="6496931" y="3445545"/>
            <a:ext cx="292608" cy="292608"/>
          </a:xfrm>
          <a:prstGeom prst="ellipse">
            <a:avLst/>
          </a:prstGeom>
          <a:solidFill>
            <a:srgbClr val="7C6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786FFD2-E389-430E-132D-D502B9CFE5F3}"/>
              </a:ext>
            </a:extLst>
          </p:cNvPr>
          <p:cNvSpPr/>
          <p:nvPr/>
        </p:nvSpPr>
        <p:spPr>
          <a:xfrm>
            <a:off x="6688753" y="2576678"/>
            <a:ext cx="292608" cy="292608"/>
          </a:xfrm>
          <a:prstGeom prst="ellipse">
            <a:avLst/>
          </a:prstGeom>
          <a:solidFill>
            <a:srgbClr val="7C6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02E33D9-815F-97C1-7FA4-1F981E47AFA6}"/>
              </a:ext>
            </a:extLst>
          </p:cNvPr>
          <p:cNvSpPr/>
          <p:nvPr/>
        </p:nvSpPr>
        <p:spPr>
          <a:xfrm>
            <a:off x="6394456" y="3543083"/>
            <a:ext cx="292608" cy="292608"/>
          </a:xfrm>
          <a:prstGeom prst="ellipse">
            <a:avLst/>
          </a:prstGeom>
          <a:solidFill>
            <a:srgbClr val="7C6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D3765BC-DBD2-341D-222A-7E1A6F1437AB}"/>
              </a:ext>
            </a:extLst>
          </p:cNvPr>
          <p:cNvSpPr/>
          <p:nvPr/>
        </p:nvSpPr>
        <p:spPr>
          <a:xfrm>
            <a:off x="6248152" y="3584041"/>
            <a:ext cx="292608" cy="292608"/>
          </a:xfrm>
          <a:prstGeom prst="ellipse">
            <a:avLst/>
          </a:prstGeom>
          <a:solidFill>
            <a:srgbClr val="7C6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991E9B6-4952-90D3-7C73-2C1263593BEE}"/>
              </a:ext>
            </a:extLst>
          </p:cNvPr>
          <p:cNvSpPr/>
          <p:nvPr/>
        </p:nvSpPr>
        <p:spPr>
          <a:xfrm>
            <a:off x="6293112" y="3389907"/>
            <a:ext cx="292608" cy="292608"/>
          </a:xfrm>
          <a:prstGeom prst="ellipse">
            <a:avLst/>
          </a:prstGeom>
          <a:solidFill>
            <a:srgbClr val="7C6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BA21BA4-0E85-EC41-915B-0A1E67D665B1}"/>
              </a:ext>
            </a:extLst>
          </p:cNvPr>
          <p:cNvSpPr/>
          <p:nvPr/>
        </p:nvSpPr>
        <p:spPr>
          <a:xfrm>
            <a:off x="5435762" y="2762084"/>
            <a:ext cx="292608" cy="292608"/>
          </a:xfrm>
          <a:prstGeom prst="ellipse">
            <a:avLst/>
          </a:prstGeom>
          <a:solidFill>
            <a:srgbClr val="7C6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FEFAB7F-F1EB-0C35-364A-BC704758428F}"/>
              </a:ext>
            </a:extLst>
          </p:cNvPr>
          <p:cNvSpPr/>
          <p:nvPr/>
        </p:nvSpPr>
        <p:spPr>
          <a:xfrm>
            <a:off x="5254066" y="3037362"/>
            <a:ext cx="292608" cy="292608"/>
          </a:xfrm>
          <a:prstGeom prst="ellipse">
            <a:avLst/>
          </a:prstGeom>
          <a:solidFill>
            <a:srgbClr val="7C6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0CF1660-3FDE-372D-14EE-98D8CEEF6581}"/>
              </a:ext>
            </a:extLst>
          </p:cNvPr>
          <p:cNvSpPr/>
          <p:nvPr/>
        </p:nvSpPr>
        <p:spPr>
          <a:xfrm>
            <a:off x="5443250" y="2965096"/>
            <a:ext cx="292608" cy="292608"/>
          </a:xfrm>
          <a:prstGeom prst="ellipse">
            <a:avLst/>
          </a:prstGeom>
          <a:solidFill>
            <a:srgbClr val="7C66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7610051"/>
      </p:ext>
    </p:extLst>
  </p:cSld>
  <p:clrMapOvr>
    <a:masterClrMapping/>
  </p:clrMapOvr>
  <mc:AlternateContent xmlns:mc="http://schemas.openxmlformats.org/markup-compatibility/2006" xmlns:p14="http://schemas.microsoft.com/office/powerpoint/2010/main">
    <mc:Choice Requires="p14">
      <p:transition spd="med" p14:dur="700" advTm="9437">
        <p:fade/>
      </p:transition>
    </mc:Choice>
    <mc:Fallback xmlns="">
      <p:transition spd="med" advTm="9437">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41021"/>
            <a:ext cx="8132197" cy="722671"/>
          </a:xfrm>
        </p:spPr>
        <p:txBody>
          <a:bodyPr>
            <a:normAutofit/>
          </a:bodyPr>
          <a:lstStyle/>
          <a:p>
            <a:r>
              <a:rPr lang="en-US" sz="4000" dirty="0">
                <a:solidFill>
                  <a:schemeClr val="accent5"/>
                </a:solidFill>
              </a:rPr>
              <a:t>Flocculation Chambers</a:t>
            </a:r>
          </a:p>
        </p:txBody>
      </p:sp>
      <p:pic>
        <p:nvPicPr>
          <p:cNvPr id="4" name="Content Placeholder 3"/>
          <p:cNvPicPr>
            <a:picLocks noGrp="1" noChangeAspect="1"/>
          </p:cNvPicPr>
          <p:nvPr>
            <p:ph sz="half" idx="12"/>
          </p:nvPr>
        </p:nvPicPr>
        <p:blipFill rotWithShape="1">
          <a:blip r:embed="rId3">
            <a:extLst>
              <a:ext uri="{28A0092B-C50C-407E-A947-70E740481C1C}">
                <a14:useLocalDpi xmlns:a14="http://schemas.microsoft.com/office/drawing/2010/main" val="0"/>
              </a:ext>
            </a:extLst>
          </a:blip>
          <a:srcRect t="21434" r="16599" b="6198"/>
          <a:stretch/>
        </p:blipFill>
        <p:spPr>
          <a:xfrm>
            <a:off x="1045028" y="1963692"/>
            <a:ext cx="7244235" cy="44371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Straight Arrow Connector 5"/>
          <p:cNvCxnSpPr/>
          <p:nvPr/>
        </p:nvCxnSpPr>
        <p:spPr>
          <a:xfrm flipH="1" flipV="1">
            <a:off x="2997032" y="3137345"/>
            <a:ext cx="1265585" cy="11631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782450" y="3069724"/>
            <a:ext cx="500111" cy="36787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464239" y="3069724"/>
            <a:ext cx="500111" cy="36787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124258" y="3682762"/>
            <a:ext cx="588344" cy="263596"/>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97097" y="3682762"/>
            <a:ext cx="588344" cy="263596"/>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372973" y="3682762"/>
            <a:ext cx="588344" cy="263596"/>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3629824" y="3266562"/>
            <a:ext cx="692974" cy="35666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379630" y="3253062"/>
            <a:ext cx="5811" cy="37016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2128597" y="3137345"/>
            <a:ext cx="402754"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582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2" y="1612581"/>
            <a:ext cx="8603697" cy="722671"/>
          </a:xfrm>
        </p:spPr>
        <p:txBody>
          <a:bodyPr>
            <a:normAutofit fontScale="90000"/>
          </a:bodyPr>
          <a:lstStyle/>
          <a:p>
            <a:r>
              <a:rPr lang="en-US" sz="4400" dirty="0">
                <a:solidFill>
                  <a:schemeClr val="tx1"/>
                </a:solidFill>
                <a:latin typeface="Calibri" panose="020F0502020204030204" pitchFamily="34" charset="0"/>
              </a:rPr>
              <a:t>Flocculation Chambers</a:t>
            </a:r>
            <a:br>
              <a:rPr lang="en-US" sz="3200" dirty="0">
                <a:latin typeface="Calibri" panose="020F0502020204030204" pitchFamily="34" charset="0"/>
              </a:rPr>
            </a:b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7350" y="2932569"/>
            <a:ext cx="4405890" cy="3304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Content Placeholder 3"/>
          <p:cNvPicPr>
            <a:picLocks noGrp="1" noChangeAspect="1"/>
          </p:cNvPicPr>
          <p:nvPr>
            <p:ph sz="half" idx="12"/>
          </p:nvPr>
        </p:nvPicPr>
        <p:blipFill>
          <a:blip r:embed="rId3" cstate="print">
            <a:extLst>
              <a:ext uri="{28A0092B-C50C-407E-A947-70E740481C1C}">
                <a14:useLocalDpi xmlns:a14="http://schemas.microsoft.com/office/drawing/2010/main" val="0"/>
              </a:ext>
            </a:extLst>
          </a:blip>
          <a:stretch>
            <a:fillRect/>
          </a:stretch>
        </p:blipFill>
        <p:spPr>
          <a:xfrm>
            <a:off x="698756" y="2415463"/>
            <a:ext cx="3822474" cy="2866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819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41021"/>
            <a:ext cx="8132197" cy="722671"/>
          </a:xfrm>
        </p:spPr>
        <p:txBody>
          <a:bodyPr>
            <a:normAutofit/>
          </a:bodyPr>
          <a:lstStyle/>
          <a:p>
            <a:r>
              <a:rPr lang="en-US" sz="4000" dirty="0">
                <a:solidFill>
                  <a:schemeClr val="accent5"/>
                </a:solidFill>
                <a:latin typeface="Futura Std Medium" panose="020B0502020204020303" pitchFamily="34" charset="0"/>
              </a:rPr>
              <a:t>Sedimentation </a:t>
            </a:r>
            <a:r>
              <a:rPr lang="en-US" sz="4000" dirty="0">
                <a:solidFill>
                  <a:schemeClr val="accent5"/>
                </a:solidFill>
                <a:latin typeface="Futura Std Medium" panose="020B0502020204020303"/>
              </a:rPr>
              <a:t>Basins</a:t>
            </a:r>
          </a:p>
        </p:txBody>
      </p:sp>
      <p:pic>
        <p:nvPicPr>
          <p:cNvPr id="4" name="Content Placeholder 3"/>
          <p:cNvPicPr>
            <a:picLocks noGrp="1" noChangeAspect="1"/>
          </p:cNvPicPr>
          <p:nvPr>
            <p:ph sz="half" idx="12"/>
          </p:nvPr>
        </p:nvPicPr>
        <p:blipFill rotWithShape="1">
          <a:blip r:embed="rId3">
            <a:extLst>
              <a:ext uri="{28A0092B-C50C-407E-A947-70E740481C1C}">
                <a14:useLocalDpi xmlns:a14="http://schemas.microsoft.com/office/drawing/2010/main" val="0"/>
              </a:ext>
            </a:extLst>
          </a:blip>
          <a:srcRect t="21434" r="16599" b="6198"/>
          <a:stretch/>
        </p:blipFill>
        <p:spPr>
          <a:xfrm>
            <a:off x="1045028" y="1963692"/>
            <a:ext cx="7244235" cy="44371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1781736" y="3489839"/>
            <a:ext cx="500111" cy="127923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462274" y="3489838"/>
            <a:ext cx="500111" cy="127923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143439" y="3927997"/>
            <a:ext cx="588344" cy="84107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91286" y="3918649"/>
            <a:ext cx="588344" cy="85042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372973" y="3918648"/>
            <a:ext cx="588344" cy="850421"/>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4101529" y="3943350"/>
            <a:ext cx="3780" cy="79375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650043" y="3943350"/>
            <a:ext cx="3780" cy="79375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425384" y="3951659"/>
            <a:ext cx="3780" cy="79375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710753" y="3521773"/>
            <a:ext cx="7447" cy="121532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024932" y="3521773"/>
            <a:ext cx="6859" cy="121532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7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2" y="1612581"/>
            <a:ext cx="8603697" cy="722671"/>
          </a:xfrm>
        </p:spPr>
        <p:txBody>
          <a:bodyPr>
            <a:normAutofit fontScale="90000"/>
          </a:bodyPr>
          <a:lstStyle/>
          <a:p>
            <a:r>
              <a:rPr lang="en-US" sz="4400" dirty="0">
                <a:solidFill>
                  <a:schemeClr val="tx1"/>
                </a:solidFill>
                <a:latin typeface="Calibri" panose="020F0502020204030204" pitchFamily="34" charset="0"/>
              </a:rPr>
              <a:t>Sedimentation Basins</a:t>
            </a:r>
            <a:br>
              <a:rPr lang="en-US" sz="3200" dirty="0">
                <a:latin typeface="Calibri" panose="020F0502020204030204" pitchFamily="34" charset="0"/>
              </a:rPr>
            </a:br>
            <a:endParaRPr lang="en-US" dirty="0"/>
          </a:p>
        </p:txBody>
      </p:sp>
      <p:sp>
        <p:nvSpPr>
          <p:cNvPr id="11" name="TextBox 10"/>
          <p:cNvSpPr txBox="1"/>
          <p:nvPr/>
        </p:nvSpPr>
        <p:spPr>
          <a:xfrm>
            <a:off x="6856806" y="5964531"/>
            <a:ext cx="1152939" cy="369332"/>
          </a:xfrm>
          <a:prstGeom prst="rect">
            <a:avLst/>
          </a:prstGeom>
          <a:noFill/>
        </p:spPr>
        <p:txBody>
          <a:bodyPr wrap="square" rtlCol="0">
            <a:spAutoFit/>
          </a:bodyPr>
          <a:lstStyle/>
          <a:p>
            <a:r>
              <a:rPr lang="en-US" dirty="0"/>
              <a:t>Basins A-C</a:t>
            </a:r>
          </a:p>
        </p:txBody>
      </p:sp>
      <p:sp>
        <p:nvSpPr>
          <p:cNvPr id="12" name="Rectangle 11"/>
          <p:cNvSpPr/>
          <p:nvPr/>
        </p:nvSpPr>
        <p:spPr>
          <a:xfrm>
            <a:off x="6796783" y="2428487"/>
            <a:ext cx="1186543" cy="369332"/>
          </a:xfrm>
          <a:prstGeom prst="rect">
            <a:avLst/>
          </a:prstGeom>
        </p:spPr>
        <p:txBody>
          <a:bodyPr wrap="none">
            <a:spAutoFit/>
          </a:bodyPr>
          <a:lstStyle/>
          <a:p>
            <a:r>
              <a:rPr lang="en-US" dirty="0"/>
              <a:t>Basins D-G</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9224" y="2797819"/>
            <a:ext cx="4142331" cy="3166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791" y="2797819"/>
            <a:ext cx="3070156" cy="20467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726865" y="4939628"/>
            <a:ext cx="1808252" cy="369332"/>
          </a:xfrm>
          <a:prstGeom prst="rect">
            <a:avLst/>
          </a:prstGeom>
        </p:spPr>
        <p:txBody>
          <a:bodyPr wrap="none">
            <a:spAutoFit/>
          </a:bodyPr>
          <a:lstStyle/>
          <a:p>
            <a:r>
              <a:rPr lang="en-US" dirty="0"/>
              <a:t>Plate settlers D-G</a:t>
            </a:r>
          </a:p>
        </p:txBody>
      </p:sp>
    </p:spTree>
    <p:extLst>
      <p:ext uri="{BB962C8B-B14F-4D97-AF65-F5344CB8AC3E}">
        <p14:creationId xmlns:p14="http://schemas.microsoft.com/office/powerpoint/2010/main" val="56522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2" y="1612581"/>
            <a:ext cx="8603697" cy="722671"/>
          </a:xfrm>
        </p:spPr>
        <p:txBody>
          <a:bodyPr>
            <a:normAutofit fontScale="90000"/>
          </a:bodyPr>
          <a:lstStyle/>
          <a:p>
            <a:r>
              <a:rPr lang="en-US" sz="4400" dirty="0">
                <a:solidFill>
                  <a:schemeClr val="tx1"/>
                </a:solidFill>
                <a:latin typeface="Calibri" panose="020F0502020204030204" pitchFamily="34" charset="0"/>
              </a:rPr>
              <a:t>Sedimentation Basins (fall lines)</a:t>
            </a:r>
            <a:br>
              <a:rPr lang="en-US" sz="3200" dirty="0">
                <a:latin typeface="Calibri" panose="020F0502020204030204" pitchFamily="34" charset="0"/>
              </a:rPr>
            </a:br>
            <a:endParaRPr lang="en-US" dirty="0"/>
          </a:p>
        </p:txBody>
      </p:sp>
      <p:pic>
        <p:nvPicPr>
          <p:cNvPr id="4" name="Content Placeholder 3"/>
          <p:cNvPicPr>
            <a:picLocks noGrp="1" noChangeAspect="1"/>
          </p:cNvPicPr>
          <p:nvPr>
            <p:ph sz="half" idx="12"/>
          </p:nvPr>
        </p:nvPicPr>
        <p:blipFill>
          <a:blip r:embed="rId2" cstate="print">
            <a:extLst>
              <a:ext uri="{28A0092B-C50C-407E-A947-70E740481C1C}">
                <a14:useLocalDpi xmlns:a14="http://schemas.microsoft.com/office/drawing/2010/main" val="0"/>
              </a:ext>
            </a:extLst>
          </a:blip>
          <a:stretch>
            <a:fillRect/>
          </a:stretch>
        </p:blipFill>
        <p:spPr>
          <a:xfrm rot="5400000">
            <a:off x="406768" y="2941770"/>
            <a:ext cx="3797506" cy="28481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3719" r="13833"/>
          <a:stretch/>
        </p:blipFill>
        <p:spPr>
          <a:xfrm>
            <a:off x="3997471" y="2949388"/>
            <a:ext cx="4646314" cy="30849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0003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2" y="1612581"/>
            <a:ext cx="8603697" cy="722671"/>
          </a:xfrm>
        </p:spPr>
        <p:txBody>
          <a:bodyPr>
            <a:normAutofit fontScale="90000"/>
          </a:bodyPr>
          <a:lstStyle/>
          <a:p>
            <a:r>
              <a:rPr lang="en-US" sz="4400" dirty="0">
                <a:solidFill>
                  <a:schemeClr val="tx1"/>
                </a:solidFill>
                <a:latin typeface="Calibri" panose="020F0502020204030204" pitchFamily="34" charset="0"/>
              </a:rPr>
              <a:t>Sedimentation Basins (drained)</a:t>
            </a:r>
            <a:br>
              <a:rPr lang="en-US" sz="3200" dirty="0">
                <a:latin typeface="Calibri" panose="020F0502020204030204" pitchFamily="34" charset="0"/>
              </a:rPr>
            </a:b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5726"/>
          <a:stretch/>
        </p:blipFill>
        <p:spPr>
          <a:xfrm>
            <a:off x="437138" y="2596101"/>
            <a:ext cx="4136284" cy="2924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1928810" y="5619785"/>
            <a:ext cx="1152939" cy="369332"/>
          </a:xfrm>
          <a:prstGeom prst="rect">
            <a:avLst/>
          </a:prstGeom>
          <a:noFill/>
        </p:spPr>
        <p:txBody>
          <a:bodyPr wrap="square" rtlCol="0">
            <a:spAutoFit/>
          </a:bodyPr>
          <a:lstStyle/>
          <a:p>
            <a:r>
              <a:rPr lang="en-US" dirty="0"/>
              <a:t>Basins A-C</a:t>
            </a:r>
          </a:p>
        </p:txBody>
      </p:sp>
      <p:sp>
        <p:nvSpPr>
          <p:cNvPr id="12" name="Rectangle 11"/>
          <p:cNvSpPr/>
          <p:nvPr/>
        </p:nvSpPr>
        <p:spPr>
          <a:xfrm>
            <a:off x="6109982" y="5619785"/>
            <a:ext cx="1186543" cy="369332"/>
          </a:xfrm>
          <a:prstGeom prst="rect">
            <a:avLst/>
          </a:prstGeom>
        </p:spPr>
        <p:txBody>
          <a:bodyPr wrap="none">
            <a:spAutoFit/>
          </a:bodyPr>
          <a:lstStyle/>
          <a:p>
            <a:r>
              <a:rPr lang="en-US" dirty="0"/>
              <a:t>Basins D-G</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8202" r="4972"/>
          <a:stretch/>
        </p:blipFill>
        <p:spPr>
          <a:xfrm>
            <a:off x="4743450" y="2572587"/>
            <a:ext cx="3919609" cy="29481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3577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1337" y="3984771"/>
            <a:ext cx="3203166" cy="2402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8432" t="-1112" r="958" b="1112"/>
          <a:stretch/>
        </p:blipFill>
        <p:spPr>
          <a:xfrm>
            <a:off x="443527" y="2325568"/>
            <a:ext cx="5281130" cy="3680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413"/>
          <a:stretch/>
        </p:blipFill>
        <p:spPr>
          <a:xfrm>
            <a:off x="4464157" y="1317408"/>
            <a:ext cx="3379550" cy="2221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31830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1" y="1398494"/>
            <a:ext cx="8603697" cy="842654"/>
          </a:xfrm>
        </p:spPr>
        <p:txBody>
          <a:bodyPr>
            <a:normAutofit fontScale="90000"/>
          </a:bodyPr>
          <a:lstStyle/>
          <a:p>
            <a:br>
              <a:rPr lang="en-US" sz="2800" dirty="0"/>
            </a:br>
            <a:br>
              <a:rPr lang="en-US" sz="3200" dirty="0">
                <a:latin typeface="Calibri" panose="020F0502020204030204" pitchFamily="34" charset="0"/>
              </a:rPr>
            </a:b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4191" t="34053" r="8046" b="10639"/>
          <a:stretch/>
        </p:blipFill>
        <p:spPr>
          <a:xfrm>
            <a:off x="3159478" y="2476500"/>
            <a:ext cx="5241571" cy="3343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19381" y="1421380"/>
            <a:ext cx="4688541" cy="707886"/>
          </a:xfrm>
          <a:prstGeom prst="rect">
            <a:avLst/>
          </a:prstGeom>
          <a:noFill/>
        </p:spPr>
        <p:txBody>
          <a:bodyPr wrap="square" rtlCol="0">
            <a:spAutoFit/>
          </a:bodyPr>
          <a:lstStyle/>
          <a:p>
            <a:r>
              <a:rPr lang="en-US" sz="4000" dirty="0"/>
              <a:t>Flume</a:t>
            </a:r>
          </a:p>
        </p:txBody>
      </p:sp>
      <p:sp>
        <p:nvSpPr>
          <p:cNvPr id="9" name="TextBox 8"/>
          <p:cNvSpPr txBox="1"/>
          <p:nvPr/>
        </p:nvSpPr>
        <p:spPr>
          <a:xfrm>
            <a:off x="279202" y="2372964"/>
            <a:ext cx="2703280"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rPr>
              <a:t>Runs at end of the    Sedimentation Basins to Filters</a:t>
            </a:r>
          </a:p>
          <a:p>
            <a:endParaRPr lang="en-US"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Cl2 and Poly are added</a:t>
            </a:r>
          </a:p>
          <a:p>
            <a:r>
              <a:rPr lang="en-US" dirty="0">
                <a:latin typeface="Calibri" panose="020F0502020204030204" pitchFamily="34" charset="0"/>
              </a:rPr>
              <a:t> </a:t>
            </a:r>
          </a:p>
        </p:txBody>
      </p:sp>
      <p:cxnSp>
        <p:nvCxnSpPr>
          <p:cNvPr id="8" name="Straight Arrow Connector 7"/>
          <p:cNvCxnSpPr/>
          <p:nvPr/>
        </p:nvCxnSpPr>
        <p:spPr>
          <a:xfrm flipH="1">
            <a:off x="3606325" y="2800350"/>
            <a:ext cx="3413602" cy="1049942"/>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5272756" y="2931209"/>
            <a:ext cx="940037" cy="11964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39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1" y="1398494"/>
            <a:ext cx="8603697" cy="842654"/>
          </a:xfrm>
        </p:spPr>
        <p:txBody>
          <a:bodyPr>
            <a:normAutofit fontScale="90000"/>
          </a:bodyPr>
          <a:lstStyle/>
          <a:p>
            <a:br>
              <a:rPr lang="en-US" sz="2800" dirty="0"/>
            </a:br>
            <a:br>
              <a:rPr lang="en-US" sz="3200" dirty="0">
                <a:latin typeface="Calibri" panose="020F0502020204030204" pitchFamily="34" charset="0"/>
              </a:rPr>
            </a:br>
            <a:endParaRPr lang="en-US" dirty="0"/>
          </a:p>
        </p:txBody>
      </p:sp>
      <p:pic>
        <p:nvPicPr>
          <p:cNvPr id="4" name="Content Placeholder 3"/>
          <p:cNvPicPr>
            <a:picLocks noGrp="1" noChangeAspect="1"/>
          </p:cNvPicPr>
          <p:nvPr>
            <p:ph sz="half" idx="12"/>
          </p:nvPr>
        </p:nvPicPr>
        <p:blipFill>
          <a:blip r:embed="rId2">
            <a:extLst>
              <a:ext uri="{28A0092B-C50C-407E-A947-70E740481C1C}">
                <a14:useLocalDpi xmlns:a14="http://schemas.microsoft.com/office/drawing/2010/main" val="0"/>
              </a:ext>
            </a:extLst>
          </a:blip>
          <a:stretch>
            <a:fillRect/>
          </a:stretch>
        </p:blipFill>
        <p:spPr>
          <a:xfrm>
            <a:off x="4956322" y="2173764"/>
            <a:ext cx="3252653" cy="38800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39" t="11890" b="14775"/>
          <a:stretch/>
        </p:blipFill>
        <p:spPr>
          <a:xfrm>
            <a:off x="442508" y="2173764"/>
            <a:ext cx="4290688" cy="2411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19381" y="1421380"/>
            <a:ext cx="4688541" cy="707886"/>
          </a:xfrm>
          <a:prstGeom prst="rect">
            <a:avLst/>
          </a:prstGeom>
          <a:noFill/>
        </p:spPr>
        <p:txBody>
          <a:bodyPr wrap="square" rtlCol="0">
            <a:spAutoFit/>
          </a:bodyPr>
          <a:lstStyle/>
          <a:p>
            <a:r>
              <a:rPr lang="en-US" sz="4000" dirty="0"/>
              <a:t>Filters 1-14</a:t>
            </a:r>
          </a:p>
        </p:txBody>
      </p:sp>
      <p:sp>
        <p:nvSpPr>
          <p:cNvPr id="9" name="TextBox 8"/>
          <p:cNvSpPr txBox="1"/>
          <p:nvPr/>
        </p:nvSpPr>
        <p:spPr>
          <a:xfrm>
            <a:off x="712935" y="4857920"/>
            <a:ext cx="3545556"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rPr>
              <a:t>14 Filters x 462 </a:t>
            </a:r>
            <a:r>
              <a:rPr lang="en-US" dirty="0" err="1">
                <a:latin typeface="Calibri" panose="020F0502020204030204" pitchFamily="34" charset="0"/>
              </a:rPr>
              <a:t>sqft</a:t>
            </a:r>
            <a:r>
              <a:rPr lang="en-US" dirty="0">
                <a:latin typeface="Calibri" panose="020F0502020204030204" pitchFamily="34" charset="0"/>
              </a:rPr>
              <a:t> x 8.7 GPM/sf (4,019 GPM each filter)</a:t>
            </a:r>
          </a:p>
          <a:p>
            <a:pPr marL="285750" indent="-285750">
              <a:buFont typeface="Arial" panose="020B0604020202020204" pitchFamily="34" charset="0"/>
              <a:buChar char="•"/>
            </a:pPr>
            <a:endParaRPr lang="en-US"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Cl2 is added</a:t>
            </a:r>
          </a:p>
          <a:p>
            <a:r>
              <a:rPr lang="en-US" dirty="0">
                <a:latin typeface="Calibri" panose="020F0502020204030204" pitchFamily="34" charset="0"/>
              </a:rPr>
              <a:t> </a:t>
            </a:r>
          </a:p>
        </p:txBody>
      </p:sp>
    </p:spTree>
    <p:extLst>
      <p:ext uri="{BB962C8B-B14F-4D97-AF65-F5344CB8AC3E}">
        <p14:creationId xmlns:p14="http://schemas.microsoft.com/office/powerpoint/2010/main" val="42781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785185" y="3523984"/>
            <a:ext cx="3444081" cy="1200329"/>
          </a:xfrm>
          <a:prstGeom prst="rect">
            <a:avLst/>
          </a:prstGeom>
        </p:spPr>
        <p:txBody>
          <a:bodyPr wrap="square">
            <a:spAutoFit/>
          </a:bodyPr>
          <a:lstStyle/>
          <a:p>
            <a:pPr lvl="0"/>
            <a:r>
              <a:rPr lang="en-US" dirty="0">
                <a:solidFill>
                  <a:srgbClr val="003082"/>
                </a:solidFill>
              </a:rPr>
              <a:t>Filters 1-14:</a:t>
            </a:r>
          </a:p>
          <a:p>
            <a:pPr marL="285750" lvl="0" indent="-285750">
              <a:buFont typeface="Arial" panose="020B0604020202020204" pitchFamily="34" charset="0"/>
              <a:buChar char="•"/>
            </a:pPr>
            <a:r>
              <a:rPr lang="en-US" dirty="0">
                <a:solidFill>
                  <a:srgbClr val="003082"/>
                </a:solidFill>
              </a:rPr>
              <a:t>50” Anthracite </a:t>
            </a:r>
          </a:p>
          <a:p>
            <a:pPr marL="285750" lvl="0" indent="-285750">
              <a:buFont typeface="Arial" panose="020B0604020202020204" pitchFamily="34" charset="0"/>
              <a:buChar char="•"/>
            </a:pPr>
            <a:r>
              <a:rPr lang="en-US" dirty="0">
                <a:solidFill>
                  <a:srgbClr val="003082"/>
                </a:solidFill>
              </a:rPr>
              <a:t>6” Sand </a:t>
            </a:r>
          </a:p>
          <a:p>
            <a:pPr marL="285750" lvl="0" indent="-285750">
              <a:buFont typeface="Arial" panose="020B0604020202020204" pitchFamily="34" charset="0"/>
              <a:buChar char="•"/>
            </a:pPr>
            <a:r>
              <a:rPr lang="en-US" dirty="0">
                <a:solidFill>
                  <a:srgbClr val="003082"/>
                </a:solidFill>
              </a:rPr>
              <a:t>Total media depth: 56”</a:t>
            </a:r>
          </a:p>
        </p:txBody>
      </p:sp>
      <p:sp>
        <p:nvSpPr>
          <p:cNvPr id="23" name="Rectangle 22"/>
          <p:cNvSpPr/>
          <p:nvPr/>
        </p:nvSpPr>
        <p:spPr>
          <a:xfrm>
            <a:off x="731885" y="2380239"/>
            <a:ext cx="2310954" cy="1015663"/>
          </a:xfrm>
          <a:prstGeom prst="rect">
            <a:avLst/>
          </a:prstGeom>
        </p:spPr>
        <p:txBody>
          <a:bodyPr wrap="none">
            <a:spAutoFit/>
          </a:bodyPr>
          <a:lstStyle/>
          <a:p>
            <a:r>
              <a:rPr lang="en-US" sz="3000" dirty="0"/>
              <a:t>Filter Media </a:t>
            </a:r>
          </a:p>
          <a:p>
            <a:r>
              <a:rPr lang="en-US" sz="3000" dirty="0"/>
              <a:t>Configuration</a:t>
            </a:r>
          </a:p>
        </p:txBody>
      </p:sp>
      <p:sp>
        <p:nvSpPr>
          <p:cNvPr id="6" name="Rectangle 5"/>
          <p:cNvSpPr/>
          <p:nvPr/>
        </p:nvSpPr>
        <p:spPr>
          <a:xfrm>
            <a:off x="4476942" y="5364340"/>
            <a:ext cx="3118009" cy="818822"/>
          </a:xfrm>
          <a:prstGeom prst="rect">
            <a:avLst/>
          </a:prstGeom>
          <a:blipFill>
            <a:blip r:embed="rId3"/>
            <a:tile tx="0" ty="0" sx="100000" sy="100000" flip="none" algn="tl"/>
          </a:blip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305618" y="5339302"/>
            <a:ext cx="1460656" cy="769441"/>
          </a:xfrm>
          <a:prstGeom prst="rect">
            <a:avLst/>
          </a:prstGeom>
          <a:noFill/>
        </p:spPr>
        <p:txBody>
          <a:bodyPr wrap="non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0"/>
              </a:rPr>
              <a:t>Sand</a:t>
            </a:r>
          </a:p>
        </p:txBody>
      </p:sp>
      <p:sp>
        <p:nvSpPr>
          <p:cNvPr id="8" name="Rectangle 7"/>
          <p:cNvSpPr/>
          <p:nvPr/>
        </p:nvSpPr>
        <p:spPr>
          <a:xfrm>
            <a:off x="4476942" y="1639582"/>
            <a:ext cx="3118009" cy="3768805"/>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47579" y="3125075"/>
            <a:ext cx="3027175"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rPr>
              <a:t> </a:t>
            </a:r>
            <a:r>
              <a:rPr lang="en-US" sz="44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0"/>
              </a:rPr>
              <a:t>Anthracite</a:t>
            </a:r>
          </a:p>
        </p:txBody>
      </p:sp>
      <p:sp>
        <p:nvSpPr>
          <p:cNvPr id="2" name="Rectangle 1"/>
          <p:cNvSpPr/>
          <p:nvPr/>
        </p:nvSpPr>
        <p:spPr>
          <a:xfrm>
            <a:off x="7556526" y="3420940"/>
            <a:ext cx="805029" cy="461665"/>
          </a:xfrm>
          <a:prstGeom prst="rect">
            <a:avLst/>
          </a:prstGeom>
          <a:noFill/>
        </p:spPr>
        <p:txBody>
          <a:bodyPr wrap="none" lIns="91440" tIns="45720" rIns="91440" bIns="45720">
            <a:spAutoFit/>
          </a:bodyPr>
          <a:lstStyle/>
          <a:p>
            <a:pPr algn="ctr"/>
            <a:r>
              <a:rPr lang="en-US" sz="2400" b="0" cap="none" spc="0" dirty="0">
                <a:ln w="0"/>
                <a:solidFill>
                  <a:schemeClr val="bg2">
                    <a:lumMod val="10000"/>
                  </a:schemeClr>
                </a:solidFill>
                <a:effectLst>
                  <a:outerShdw blurRad="38100" dist="19050" dir="2700000" algn="tl" rotWithShape="0">
                    <a:schemeClr val="dk1">
                      <a:alpha val="40000"/>
                    </a:schemeClr>
                  </a:outerShdw>
                </a:effectLst>
              </a:rPr>
              <a:t>50in.</a:t>
            </a:r>
          </a:p>
        </p:txBody>
      </p:sp>
      <p:sp>
        <p:nvSpPr>
          <p:cNvPr id="10" name="Rectangle 9"/>
          <p:cNvSpPr/>
          <p:nvPr/>
        </p:nvSpPr>
        <p:spPr>
          <a:xfrm>
            <a:off x="7634271" y="5536650"/>
            <a:ext cx="649538" cy="461665"/>
          </a:xfrm>
          <a:prstGeom prst="rect">
            <a:avLst/>
          </a:prstGeom>
          <a:noFill/>
        </p:spPr>
        <p:txBody>
          <a:bodyPr wrap="none" lIns="91440" tIns="45720" rIns="91440" bIns="45720">
            <a:spAutoFit/>
          </a:bodyPr>
          <a:lstStyle/>
          <a:p>
            <a:pPr algn="ctr"/>
            <a:r>
              <a:rPr lang="en-US" sz="2400" dirty="0">
                <a:ln w="0"/>
                <a:solidFill>
                  <a:schemeClr val="bg2">
                    <a:lumMod val="10000"/>
                  </a:schemeClr>
                </a:solidFill>
                <a:effectLst>
                  <a:outerShdw blurRad="38100" dist="19050" dir="2700000" algn="tl" rotWithShape="0">
                    <a:schemeClr val="dk1">
                      <a:alpha val="40000"/>
                    </a:schemeClr>
                  </a:outerShdw>
                </a:effectLst>
              </a:rPr>
              <a:t>6</a:t>
            </a:r>
            <a:r>
              <a:rPr lang="en-US" sz="2400" b="0" cap="none" spc="0" dirty="0">
                <a:ln w="0"/>
                <a:solidFill>
                  <a:schemeClr val="bg2">
                    <a:lumMod val="10000"/>
                  </a:schemeClr>
                </a:solidFill>
                <a:effectLst>
                  <a:outerShdw blurRad="38100" dist="19050" dir="2700000" algn="tl" rotWithShape="0">
                    <a:schemeClr val="dk1">
                      <a:alpha val="40000"/>
                    </a:schemeClr>
                  </a:outerShdw>
                </a:effectLst>
              </a:rPr>
              <a:t>in.</a:t>
            </a:r>
          </a:p>
        </p:txBody>
      </p:sp>
      <p:cxnSp>
        <p:nvCxnSpPr>
          <p:cNvPr id="4" name="Straight Connector 3"/>
          <p:cNvCxnSpPr/>
          <p:nvPr/>
        </p:nvCxnSpPr>
        <p:spPr>
          <a:xfrm>
            <a:off x="7670800" y="6183162"/>
            <a:ext cx="555286" cy="0"/>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670800" y="5408387"/>
            <a:ext cx="555286" cy="0"/>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670800" y="1640956"/>
            <a:ext cx="555286" cy="0"/>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948443" y="1695576"/>
            <a:ext cx="0" cy="1700326"/>
          </a:xfrm>
          <a:prstGeom prst="straightConnector1">
            <a:avLst/>
          </a:prstGeom>
          <a:ln w="952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948443" y="3840825"/>
            <a:ext cx="10597" cy="1506773"/>
          </a:xfrm>
          <a:prstGeom prst="straightConnector1">
            <a:avLst/>
          </a:prstGeom>
          <a:ln w="952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184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1" y="1398494"/>
            <a:ext cx="8603697" cy="842654"/>
          </a:xfrm>
        </p:spPr>
        <p:txBody>
          <a:bodyPr>
            <a:normAutofit fontScale="90000"/>
          </a:bodyPr>
          <a:lstStyle/>
          <a:p>
            <a:br>
              <a:rPr lang="en-US" sz="2800" dirty="0"/>
            </a:br>
            <a:br>
              <a:rPr lang="en-US" sz="3200" dirty="0">
                <a:latin typeface="Calibri" panose="020F0502020204030204" pitchFamily="34" charset="0"/>
              </a:rPr>
            </a:br>
            <a:endParaRPr lang="en-US" dirty="0"/>
          </a:p>
        </p:txBody>
      </p:sp>
      <p:pic>
        <p:nvPicPr>
          <p:cNvPr id="4" name="Content Placeholder 3"/>
          <p:cNvPicPr>
            <a:picLocks noGrp="1" noChangeAspect="1"/>
          </p:cNvPicPr>
          <p:nvPr>
            <p:ph sz="half" idx="12"/>
          </p:nvPr>
        </p:nvPicPr>
        <p:blipFill>
          <a:blip r:embed="rId2" cstate="print">
            <a:extLst>
              <a:ext uri="{28A0092B-C50C-407E-A947-70E740481C1C}">
                <a14:useLocalDpi xmlns:a14="http://schemas.microsoft.com/office/drawing/2010/main" val="0"/>
              </a:ext>
            </a:extLst>
          </a:blip>
          <a:stretch>
            <a:fillRect/>
          </a:stretch>
        </p:blipFill>
        <p:spPr>
          <a:xfrm>
            <a:off x="4956322" y="2129266"/>
            <a:ext cx="3470502" cy="4031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547" y="2264034"/>
            <a:ext cx="3402372" cy="2411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19381" y="1421380"/>
            <a:ext cx="4872572" cy="707886"/>
          </a:xfrm>
          <a:prstGeom prst="rect">
            <a:avLst/>
          </a:prstGeom>
          <a:noFill/>
        </p:spPr>
        <p:txBody>
          <a:bodyPr wrap="square" rtlCol="0">
            <a:spAutoFit/>
          </a:bodyPr>
          <a:lstStyle/>
          <a:p>
            <a:r>
              <a:rPr lang="en-US" sz="4000" dirty="0"/>
              <a:t>Filters 15-16</a:t>
            </a:r>
          </a:p>
        </p:txBody>
      </p:sp>
      <p:sp>
        <p:nvSpPr>
          <p:cNvPr id="7" name="TextBox 6"/>
          <p:cNvSpPr txBox="1"/>
          <p:nvPr/>
        </p:nvSpPr>
        <p:spPr>
          <a:xfrm>
            <a:off x="726547" y="4960850"/>
            <a:ext cx="3374329"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rPr>
              <a:t>2 Filters x 924 </a:t>
            </a:r>
            <a:r>
              <a:rPr lang="en-US" dirty="0" err="1">
                <a:latin typeface="Calibri" panose="020F0502020204030204" pitchFamily="34" charset="0"/>
              </a:rPr>
              <a:t>sqft</a:t>
            </a:r>
            <a:r>
              <a:rPr lang="en-US" dirty="0">
                <a:latin typeface="Calibri" panose="020F0502020204030204" pitchFamily="34" charset="0"/>
              </a:rPr>
              <a:t> x 12 GPM/sf (11,088 GPM each filter)</a:t>
            </a:r>
          </a:p>
          <a:p>
            <a:pPr marL="285750" indent="-285750">
              <a:buFont typeface="Arial" panose="020B0604020202020204" pitchFamily="34" charset="0"/>
              <a:buChar char="•"/>
            </a:pPr>
            <a:endParaRPr lang="en-US"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Cl2 is added</a:t>
            </a:r>
          </a:p>
          <a:p>
            <a:endParaRPr lang="en-US" dirty="0">
              <a:latin typeface="Calibri" panose="020F0502020204030204" pitchFamily="34" charset="0"/>
            </a:endParaRPr>
          </a:p>
        </p:txBody>
      </p:sp>
    </p:spTree>
    <p:extLst>
      <p:ext uri="{BB962C8B-B14F-4D97-AF65-F5344CB8AC3E}">
        <p14:creationId xmlns:p14="http://schemas.microsoft.com/office/powerpoint/2010/main" val="132346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779435" y="3523984"/>
            <a:ext cx="3444081" cy="1200329"/>
          </a:xfrm>
          <a:prstGeom prst="rect">
            <a:avLst/>
          </a:prstGeom>
        </p:spPr>
        <p:txBody>
          <a:bodyPr wrap="square">
            <a:spAutoFit/>
          </a:bodyPr>
          <a:lstStyle/>
          <a:p>
            <a:pPr lvl="0"/>
            <a:r>
              <a:rPr lang="en-US" dirty="0">
                <a:solidFill>
                  <a:srgbClr val="003082"/>
                </a:solidFill>
              </a:rPr>
              <a:t>Filters 15-16:</a:t>
            </a:r>
          </a:p>
          <a:p>
            <a:pPr marL="285750" lvl="0" indent="-285750">
              <a:buFont typeface="Arial" panose="020B0604020202020204" pitchFamily="34" charset="0"/>
              <a:buChar char="•"/>
            </a:pPr>
            <a:r>
              <a:rPr lang="en-US" dirty="0">
                <a:solidFill>
                  <a:srgbClr val="003082"/>
                </a:solidFill>
              </a:rPr>
              <a:t>72” Anthracite</a:t>
            </a:r>
          </a:p>
          <a:p>
            <a:pPr marL="285750" lvl="0" indent="-285750">
              <a:buFont typeface="Arial" panose="020B0604020202020204" pitchFamily="34" charset="0"/>
              <a:buChar char="•"/>
            </a:pPr>
            <a:r>
              <a:rPr lang="en-US" dirty="0">
                <a:solidFill>
                  <a:srgbClr val="003082"/>
                </a:solidFill>
              </a:rPr>
              <a:t>12” Sand</a:t>
            </a:r>
          </a:p>
          <a:p>
            <a:pPr marL="285750" lvl="0" indent="-285750">
              <a:buFont typeface="Arial" panose="020B0604020202020204" pitchFamily="34" charset="0"/>
              <a:buChar char="•"/>
            </a:pPr>
            <a:r>
              <a:rPr lang="en-US" dirty="0">
                <a:solidFill>
                  <a:srgbClr val="003082"/>
                </a:solidFill>
              </a:rPr>
              <a:t>Total media depth: 84”</a:t>
            </a:r>
          </a:p>
        </p:txBody>
      </p:sp>
      <p:sp>
        <p:nvSpPr>
          <p:cNvPr id="23" name="Rectangle 22"/>
          <p:cNvSpPr/>
          <p:nvPr/>
        </p:nvSpPr>
        <p:spPr>
          <a:xfrm>
            <a:off x="731885" y="2380239"/>
            <a:ext cx="2310954" cy="1015663"/>
          </a:xfrm>
          <a:prstGeom prst="rect">
            <a:avLst/>
          </a:prstGeom>
        </p:spPr>
        <p:txBody>
          <a:bodyPr wrap="none">
            <a:spAutoFit/>
          </a:bodyPr>
          <a:lstStyle/>
          <a:p>
            <a:r>
              <a:rPr lang="en-US" sz="3000" dirty="0"/>
              <a:t>Filter Media </a:t>
            </a:r>
          </a:p>
          <a:p>
            <a:r>
              <a:rPr lang="en-US" sz="3000" dirty="0"/>
              <a:t>Configuration</a:t>
            </a:r>
          </a:p>
        </p:txBody>
      </p:sp>
      <p:sp>
        <p:nvSpPr>
          <p:cNvPr id="6" name="Rectangle 5"/>
          <p:cNvSpPr/>
          <p:nvPr/>
        </p:nvSpPr>
        <p:spPr>
          <a:xfrm>
            <a:off x="4476942" y="5364340"/>
            <a:ext cx="3118009" cy="818822"/>
          </a:xfrm>
          <a:prstGeom prst="rect">
            <a:avLst/>
          </a:prstGeom>
          <a:blipFill>
            <a:blip r:embed="rId3"/>
            <a:tile tx="0" ty="0" sx="100000" sy="100000" flip="none" algn="tl"/>
          </a:blip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305618" y="5339302"/>
            <a:ext cx="1460656" cy="769441"/>
          </a:xfrm>
          <a:prstGeom prst="rect">
            <a:avLst/>
          </a:prstGeom>
          <a:noFill/>
        </p:spPr>
        <p:txBody>
          <a:bodyPr wrap="none" lIns="91440" tIns="45720" rIns="91440" bIns="45720">
            <a:spAutoFit/>
          </a:bodyPr>
          <a:lstStyle/>
          <a:p>
            <a:pPr algn="ctr"/>
            <a:r>
              <a:rPr lang="en-US" sz="44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0"/>
              </a:rPr>
              <a:t>Sand</a:t>
            </a:r>
          </a:p>
        </p:txBody>
      </p:sp>
      <p:sp>
        <p:nvSpPr>
          <p:cNvPr id="8" name="Rectangle 7"/>
          <p:cNvSpPr/>
          <p:nvPr/>
        </p:nvSpPr>
        <p:spPr>
          <a:xfrm>
            <a:off x="4476942" y="1639582"/>
            <a:ext cx="3118009" cy="3768805"/>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47579" y="3125075"/>
            <a:ext cx="3027175"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rPr>
              <a:t> </a:t>
            </a:r>
            <a:r>
              <a:rPr lang="en-US" sz="4400" b="0" cap="none" spc="0" dirty="0">
                <a:ln w="0"/>
                <a:solidFill>
                  <a:schemeClr val="bg1"/>
                </a:solidFill>
                <a:effectLst>
                  <a:outerShdw blurRad="38100" dist="19050" dir="2700000" algn="tl" rotWithShape="0">
                    <a:schemeClr val="dk1">
                      <a:alpha val="40000"/>
                    </a:schemeClr>
                  </a:outerShdw>
                </a:effectLst>
                <a:latin typeface="Rockwell" panose="02060603020205020403" pitchFamily="18" charset="0"/>
              </a:rPr>
              <a:t>Anthracite</a:t>
            </a:r>
          </a:p>
        </p:txBody>
      </p:sp>
      <p:sp>
        <p:nvSpPr>
          <p:cNvPr id="2" name="Rectangle 1"/>
          <p:cNvSpPr/>
          <p:nvPr/>
        </p:nvSpPr>
        <p:spPr>
          <a:xfrm>
            <a:off x="7556526" y="3420940"/>
            <a:ext cx="805029" cy="461665"/>
          </a:xfrm>
          <a:prstGeom prst="rect">
            <a:avLst/>
          </a:prstGeom>
          <a:noFill/>
        </p:spPr>
        <p:txBody>
          <a:bodyPr wrap="none" lIns="91440" tIns="45720" rIns="91440" bIns="45720">
            <a:spAutoFit/>
          </a:bodyPr>
          <a:lstStyle/>
          <a:p>
            <a:pPr algn="ctr"/>
            <a:r>
              <a:rPr lang="en-US" sz="2400" b="0" cap="none" spc="0" dirty="0">
                <a:ln w="0"/>
                <a:solidFill>
                  <a:schemeClr val="bg2">
                    <a:lumMod val="10000"/>
                  </a:schemeClr>
                </a:solidFill>
                <a:effectLst>
                  <a:outerShdw blurRad="38100" dist="19050" dir="2700000" algn="tl" rotWithShape="0">
                    <a:schemeClr val="dk1">
                      <a:alpha val="40000"/>
                    </a:schemeClr>
                  </a:outerShdw>
                </a:effectLst>
              </a:rPr>
              <a:t>72in.</a:t>
            </a:r>
          </a:p>
        </p:txBody>
      </p:sp>
      <p:sp>
        <p:nvSpPr>
          <p:cNvPr id="10" name="Rectangle 9"/>
          <p:cNvSpPr/>
          <p:nvPr/>
        </p:nvSpPr>
        <p:spPr>
          <a:xfrm>
            <a:off x="7556526" y="5536650"/>
            <a:ext cx="805029" cy="461665"/>
          </a:xfrm>
          <a:prstGeom prst="rect">
            <a:avLst/>
          </a:prstGeom>
          <a:noFill/>
        </p:spPr>
        <p:txBody>
          <a:bodyPr wrap="none" lIns="91440" tIns="45720" rIns="91440" bIns="45720">
            <a:spAutoFit/>
          </a:bodyPr>
          <a:lstStyle/>
          <a:p>
            <a:pPr algn="ctr"/>
            <a:r>
              <a:rPr lang="en-US" sz="2400" b="0" cap="none" spc="0" dirty="0">
                <a:ln w="0"/>
                <a:solidFill>
                  <a:schemeClr val="bg2">
                    <a:lumMod val="10000"/>
                  </a:schemeClr>
                </a:solidFill>
                <a:effectLst>
                  <a:outerShdw blurRad="38100" dist="19050" dir="2700000" algn="tl" rotWithShape="0">
                    <a:schemeClr val="dk1">
                      <a:alpha val="40000"/>
                    </a:schemeClr>
                  </a:outerShdw>
                </a:effectLst>
              </a:rPr>
              <a:t>12in.</a:t>
            </a:r>
          </a:p>
        </p:txBody>
      </p:sp>
      <p:cxnSp>
        <p:nvCxnSpPr>
          <p:cNvPr id="4" name="Straight Connector 3"/>
          <p:cNvCxnSpPr/>
          <p:nvPr/>
        </p:nvCxnSpPr>
        <p:spPr>
          <a:xfrm>
            <a:off x="7670800" y="6183162"/>
            <a:ext cx="555286" cy="0"/>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670800" y="5408387"/>
            <a:ext cx="555286" cy="0"/>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670800" y="1640956"/>
            <a:ext cx="555286" cy="0"/>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948443" y="1695576"/>
            <a:ext cx="0" cy="1700326"/>
          </a:xfrm>
          <a:prstGeom prst="straightConnector1">
            <a:avLst/>
          </a:prstGeom>
          <a:ln w="952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7948443" y="3840825"/>
            <a:ext cx="10597" cy="1506773"/>
          </a:xfrm>
          <a:prstGeom prst="straightConnector1">
            <a:avLst/>
          </a:prstGeom>
          <a:ln w="952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79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17543" y="1305602"/>
            <a:ext cx="3103735" cy="707886"/>
          </a:xfrm>
          <a:prstGeom prst="rect">
            <a:avLst/>
          </a:prstGeom>
        </p:spPr>
        <p:txBody>
          <a:bodyPr wrap="none">
            <a:spAutoFit/>
          </a:bodyPr>
          <a:lstStyle/>
          <a:p>
            <a:r>
              <a:rPr lang="en-US" sz="4000" dirty="0">
                <a:solidFill>
                  <a:schemeClr val="accent5"/>
                </a:solidFill>
              </a:rPr>
              <a:t>Filters: Media</a:t>
            </a:r>
          </a:p>
        </p:txBody>
      </p:sp>
      <p:pic>
        <p:nvPicPr>
          <p:cNvPr id="2" name="Picture 1"/>
          <p:cNvPicPr>
            <a:picLocks noChangeAspect="1"/>
          </p:cNvPicPr>
          <p:nvPr/>
        </p:nvPicPr>
        <p:blipFill>
          <a:blip r:embed="rId3"/>
          <a:stretch>
            <a:fillRect/>
          </a:stretch>
        </p:blipFill>
        <p:spPr>
          <a:xfrm>
            <a:off x="4364023" y="3149599"/>
            <a:ext cx="4093200" cy="3192695"/>
          </a:xfrm>
          <a:prstGeom prst="rect">
            <a:avLst/>
          </a:prstGeom>
        </p:spPr>
      </p:pic>
      <p:pic>
        <p:nvPicPr>
          <p:cNvPr id="3" name="Picture 2"/>
          <p:cNvPicPr>
            <a:picLocks noChangeAspect="1"/>
          </p:cNvPicPr>
          <p:nvPr/>
        </p:nvPicPr>
        <p:blipFill>
          <a:blip r:embed="rId4"/>
          <a:stretch>
            <a:fillRect/>
          </a:stretch>
        </p:blipFill>
        <p:spPr>
          <a:xfrm>
            <a:off x="827876" y="2541668"/>
            <a:ext cx="3779848" cy="2523963"/>
          </a:xfrm>
          <a:prstGeom prst="rect">
            <a:avLst/>
          </a:prstGeom>
        </p:spPr>
      </p:pic>
      <p:sp>
        <p:nvSpPr>
          <p:cNvPr id="5" name="TextBox 4">
            <a:extLst>
              <a:ext uri="{FF2B5EF4-FFF2-40B4-BE49-F238E27FC236}">
                <a16:creationId xmlns:a16="http://schemas.microsoft.com/office/drawing/2014/main" id="{9EA7F8FF-B74B-D9F7-C05A-70026F07BB91}"/>
              </a:ext>
            </a:extLst>
          </p:cNvPr>
          <p:cNvSpPr txBox="1"/>
          <p:nvPr/>
        </p:nvSpPr>
        <p:spPr>
          <a:xfrm>
            <a:off x="827876" y="5065631"/>
            <a:ext cx="770708" cy="369332"/>
          </a:xfrm>
          <a:prstGeom prst="rect">
            <a:avLst/>
          </a:prstGeom>
          <a:noFill/>
        </p:spPr>
        <p:txBody>
          <a:bodyPr wrap="square">
            <a:spAutoFit/>
          </a:bodyPr>
          <a:lstStyle/>
          <a:p>
            <a:pPr lvl="0"/>
            <a:r>
              <a:rPr lang="en-US" dirty="0">
                <a:solidFill>
                  <a:srgbClr val="003082"/>
                </a:solidFill>
              </a:rPr>
              <a:t>Sand</a:t>
            </a:r>
          </a:p>
        </p:txBody>
      </p:sp>
      <p:sp>
        <p:nvSpPr>
          <p:cNvPr id="7" name="TextBox 6">
            <a:extLst>
              <a:ext uri="{FF2B5EF4-FFF2-40B4-BE49-F238E27FC236}">
                <a16:creationId xmlns:a16="http://schemas.microsoft.com/office/drawing/2014/main" id="{7EB4716B-362E-30A6-4DAF-3D972988D006}"/>
              </a:ext>
            </a:extLst>
          </p:cNvPr>
          <p:cNvSpPr txBox="1"/>
          <p:nvPr/>
        </p:nvSpPr>
        <p:spPr>
          <a:xfrm>
            <a:off x="4714352" y="2780267"/>
            <a:ext cx="1441269" cy="369332"/>
          </a:xfrm>
          <a:prstGeom prst="rect">
            <a:avLst/>
          </a:prstGeom>
          <a:noFill/>
        </p:spPr>
        <p:txBody>
          <a:bodyPr wrap="square">
            <a:spAutoFit/>
          </a:bodyPr>
          <a:lstStyle/>
          <a:p>
            <a:pPr lvl="0"/>
            <a:r>
              <a:rPr lang="en-US" dirty="0">
                <a:solidFill>
                  <a:srgbClr val="003082"/>
                </a:solidFill>
              </a:rPr>
              <a:t>Anthracite</a:t>
            </a:r>
          </a:p>
        </p:txBody>
      </p:sp>
    </p:spTree>
    <p:extLst>
      <p:ext uri="{BB962C8B-B14F-4D97-AF65-F5344CB8AC3E}">
        <p14:creationId xmlns:p14="http://schemas.microsoft.com/office/powerpoint/2010/main" val="1787963810"/>
      </p:ext>
    </p:extLst>
  </p:cSld>
  <p:clrMapOvr>
    <a:masterClrMapping/>
  </p:clrMapOvr>
  <mc:AlternateContent xmlns:mc="http://schemas.openxmlformats.org/markup-compatibility/2006" xmlns:p14="http://schemas.microsoft.com/office/powerpoint/2010/main">
    <mc:Choice Requires="p14">
      <p:transition spd="med" p14:dur="700" advTm="10691">
        <p:fade/>
      </p:transition>
    </mc:Choice>
    <mc:Fallback xmlns="">
      <p:transition spd="med" advTm="10691">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1" y="1398494"/>
            <a:ext cx="8603697" cy="842654"/>
          </a:xfrm>
        </p:spPr>
        <p:txBody>
          <a:bodyPr>
            <a:normAutofit fontScale="90000"/>
          </a:bodyPr>
          <a:lstStyle/>
          <a:p>
            <a:br>
              <a:rPr lang="en-US" sz="2800" dirty="0"/>
            </a:br>
            <a:br>
              <a:rPr lang="en-US" sz="3200" dirty="0">
                <a:latin typeface="Calibri" panose="020F0502020204030204" pitchFamily="34" charset="0"/>
              </a:rPr>
            </a:br>
            <a:endParaRPr lang="en-US" dirty="0"/>
          </a:p>
        </p:txBody>
      </p:sp>
      <p:sp>
        <p:nvSpPr>
          <p:cNvPr id="6" name="TextBox 5"/>
          <p:cNvSpPr txBox="1"/>
          <p:nvPr/>
        </p:nvSpPr>
        <p:spPr>
          <a:xfrm>
            <a:off x="219380" y="1421380"/>
            <a:ext cx="5195301" cy="707886"/>
          </a:xfrm>
          <a:prstGeom prst="rect">
            <a:avLst/>
          </a:prstGeom>
          <a:noFill/>
        </p:spPr>
        <p:txBody>
          <a:bodyPr wrap="square" rtlCol="0">
            <a:spAutoFit/>
          </a:bodyPr>
          <a:lstStyle/>
          <a:p>
            <a:r>
              <a:rPr lang="en-US" sz="4000" dirty="0"/>
              <a:t>Pipe Gallery: Filters 1-14</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0124" y="2399409"/>
            <a:ext cx="5122209" cy="3841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8102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1" y="1398494"/>
            <a:ext cx="8603697" cy="842654"/>
          </a:xfrm>
        </p:spPr>
        <p:txBody>
          <a:bodyPr>
            <a:normAutofit fontScale="90000"/>
          </a:bodyPr>
          <a:lstStyle/>
          <a:p>
            <a:br>
              <a:rPr lang="en-US" sz="2800" dirty="0"/>
            </a:br>
            <a:br>
              <a:rPr lang="en-US" sz="3200" dirty="0">
                <a:latin typeface="Calibri" panose="020F0502020204030204" pitchFamily="34" charset="0"/>
              </a:rPr>
            </a:br>
            <a:endParaRPr lang="en-US" dirty="0"/>
          </a:p>
        </p:txBody>
      </p:sp>
      <p:sp>
        <p:nvSpPr>
          <p:cNvPr id="6" name="TextBox 5"/>
          <p:cNvSpPr txBox="1"/>
          <p:nvPr/>
        </p:nvSpPr>
        <p:spPr>
          <a:xfrm>
            <a:off x="219380" y="1421380"/>
            <a:ext cx="5473208" cy="707886"/>
          </a:xfrm>
          <a:prstGeom prst="rect">
            <a:avLst/>
          </a:prstGeom>
          <a:noFill/>
        </p:spPr>
        <p:txBody>
          <a:bodyPr wrap="square" rtlCol="0">
            <a:spAutoFit/>
          </a:bodyPr>
          <a:lstStyle/>
          <a:p>
            <a:r>
              <a:rPr lang="en-US" sz="4000" dirty="0"/>
              <a:t>Pipe Gallery: Filters 15-16</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2235" y="2387475"/>
            <a:ext cx="5137988" cy="3853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2551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41021"/>
            <a:ext cx="8132197" cy="722671"/>
          </a:xfrm>
        </p:spPr>
        <p:txBody>
          <a:bodyPr>
            <a:normAutofit/>
          </a:bodyPr>
          <a:lstStyle/>
          <a:p>
            <a:r>
              <a:rPr lang="en-US" sz="4000" dirty="0">
                <a:solidFill>
                  <a:schemeClr val="accent5"/>
                </a:solidFill>
              </a:rPr>
              <a:t>Filters to Clearwell</a:t>
            </a:r>
          </a:p>
        </p:txBody>
      </p:sp>
      <p:pic>
        <p:nvPicPr>
          <p:cNvPr id="4" name="Content Placeholder 3"/>
          <p:cNvPicPr>
            <a:picLocks noGrp="1" noChangeAspect="1"/>
          </p:cNvPicPr>
          <p:nvPr>
            <p:ph sz="half" idx="12"/>
          </p:nvPr>
        </p:nvPicPr>
        <p:blipFill rotWithShape="1">
          <a:blip r:embed="rId3">
            <a:extLst>
              <a:ext uri="{28A0092B-C50C-407E-A947-70E740481C1C}">
                <a14:useLocalDpi xmlns:a14="http://schemas.microsoft.com/office/drawing/2010/main" val="0"/>
              </a:ext>
            </a:extLst>
          </a:blip>
          <a:srcRect t="21434" r="16599" b="6198"/>
          <a:stretch/>
        </p:blipFill>
        <p:spPr>
          <a:xfrm>
            <a:off x="1045028" y="1963692"/>
            <a:ext cx="7244235" cy="4437108"/>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862418" y="3626548"/>
            <a:ext cx="588344" cy="157410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a:off x="5735893" y="3913958"/>
            <a:ext cx="420697" cy="1034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5992213" y="5029200"/>
            <a:ext cx="7267" cy="2667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784600" y="5295900"/>
            <a:ext cx="2233613" cy="16668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590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1" y="1398494"/>
            <a:ext cx="8603697" cy="842654"/>
          </a:xfrm>
        </p:spPr>
        <p:txBody>
          <a:bodyPr>
            <a:normAutofit fontScale="90000"/>
          </a:bodyPr>
          <a:lstStyle/>
          <a:p>
            <a:br>
              <a:rPr lang="en-US" sz="2800" dirty="0"/>
            </a:br>
            <a:br>
              <a:rPr lang="en-US" sz="3200" dirty="0">
                <a:latin typeface="Calibri" panose="020F0502020204030204" pitchFamily="34" charset="0"/>
              </a:rPr>
            </a:br>
            <a:endParaRPr lang="en-US" dirty="0"/>
          </a:p>
        </p:txBody>
      </p:sp>
      <p:sp>
        <p:nvSpPr>
          <p:cNvPr id="6" name="TextBox 5"/>
          <p:cNvSpPr txBox="1"/>
          <p:nvPr/>
        </p:nvSpPr>
        <p:spPr>
          <a:xfrm>
            <a:off x="219380" y="1421380"/>
            <a:ext cx="5473208" cy="707886"/>
          </a:xfrm>
          <a:prstGeom prst="rect">
            <a:avLst/>
          </a:prstGeom>
          <a:noFill/>
        </p:spPr>
        <p:txBody>
          <a:bodyPr wrap="square" rtlCol="0">
            <a:spAutoFit/>
          </a:bodyPr>
          <a:lstStyle/>
          <a:p>
            <a:r>
              <a:rPr lang="en-US" sz="4000" dirty="0"/>
              <a:t>Clearwell </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6604" t="30379" r="18389"/>
          <a:stretch/>
        </p:blipFill>
        <p:spPr>
          <a:xfrm>
            <a:off x="2415687" y="2479430"/>
            <a:ext cx="5946955" cy="35784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Straight Connector 8"/>
          <p:cNvCxnSpPr/>
          <p:nvPr/>
        </p:nvCxnSpPr>
        <p:spPr>
          <a:xfrm flipH="1" flipV="1">
            <a:off x="3660613" y="4322689"/>
            <a:ext cx="1585515" cy="702811"/>
          </a:xfrm>
          <a:prstGeom prst="line">
            <a:avLst/>
          </a:prstGeom>
          <a:ln w="38100">
            <a:solidFill>
              <a:srgbClr val="FF0000"/>
            </a:solidFill>
            <a:prstDash val="sysDot"/>
          </a:ln>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flipH="1" flipV="1">
            <a:off x="4260818" y="3661253"/>
            <a:ext cx="1594664" cy="697870"/>
          </a:xfrm>
          <a:prstGeom prst="line">
            <a:avLst/>
          </a:prstGeom>
          <a:ln w="38100">
            <a:solidFill>
              <a:srgbClr val="FF0000"/>
            </a:solidFill>
            <a:prstDash val="sysDot"/>
          </a:ln>
        </p:spPr>
        <p:style>
          <a:lnRef idx="3">
            <a:schemeClr val="accent6"/>
          </a:lnRef>
          <a:fillRef idx="0">
            <a:schemeClr val="accent6"/>
          </a:fillRef>
          <a:effectRef idx="2">
            <a:schemeClr val="accent6"/>
          </a:effectRef>
          <a:fontRef idx="minor">
            <a:schemeClr val="tx1"/>
          </a:fontRef>
        </p:style>
      </p:cxnSp>
      <p:sp>
        <p:nvSpPr>
          <p:cNvPr id="22" name="Rectangle 21"/>
          <p:cNvSpPr/>
          <p:nvPr/>
        </p:nvSpPr>
        <p:spPr>
          <a:xfrm>
            <a:off x="4080992" y="4109262"/>
            <a:ext cx="1249992" cy="461665"/>
          </a:xfrm>
          <a:prstGeom prst="rect">
            <a:avLst/>
          </a:prstGeom>
          <a:noFill/>
        </p:spPr>
        <p:txBody>
          <a:bodyPr wrap="square" lIns="91440" tIns="45720" rIns="91440" bIns="45720">
            <a:spAutoFit/>
          </a:bodyPr>
          <a:lstStyle/>
          <a:p>
            <a:pPr algn="ctr"/>
            <a:r>
              <a:rPr lang="en-US" sz="2400" b="0" cap="none" spc="0" dirty="0">
                <a:ln w="0"/>
                <a:solidFill>
                  <a:srgbClr val="FF0000"/>
                </a:solidFill>
                <a:effectLst>
                  <a:outerShdw blurRad="38100" dist="19050" dir="2700000" algn="tl" rotWithShape="0">
                    <a:schemeClr val="dk1">
                      <a:alpha val="40000"/>
                    </a:schemeClr>
                  </a:outerShdw>
                </a:effectLst>
              </a:rPr>
              <a:t>1.3 MG</a:t>
            </a:r>
          </a:p>
        </p:txBody>
      </p:sp>
      <p:cxnSp>
        <p:nvCxnSpPr>
          <p:cNvPr id="33" name="Straight Connector 32"/>
          <p:cNvCxnSpPr/>
          <p:nvPr/>
        </p:nvCxnSpPr>
        <p:spPr>
          <a:xfrm flipH="1">
            <a:off x="3660613" y="3655448"/>
            <a:ext cx="576700" cy="634154"/>
          </a:xfrm>
          <a:prstGeom prst="line">
            <a:avLst/>
          </a:prstGeom>
          <a:ln w="38100">
            <a:solidFill>
              <a:srgbClr val="FF0000"/>
            </a:solidFill>
            <a:prstDash val="sysDot"/>
          </a:ln>
        </p:spPr>
        <p:style>
          <a:lnRef idx="3">
            <a:schemeClr val="accent6"/>
          </a:lnRef>
          <a:fillRef idx="0">
            <a:schemeClr val="accent6"/>
          </a:fillRef>
          <a:effectRef idx="2">
            <a:schemeClr val="accent6"/>
          </a:effectRef>
          <a:fontRef idx="minor">
            <a:schemeClr val="tx1"/>
          </a:fontRef>
        </p:style>
      </p:cxnSp>
      <p:cxnSp>
        <p:nvCxnSpPr>
          <p:cNvPr id="37" name="Straight Connector 36"/>
          <p:cNvCxnSpPr/>
          <p:nvPr/>
        </p:nvCxnSpPr>
        <p:spPr>
          <a:xfrm flipH="1">
            <a:off x="5237536" y="4317751"/>
            <a:ext cx="576700" cy="634154"/>
          </a:xfrm>
          <a:prstGeom prst="line">
            <a:avLst/>
          </a:prstGeom>
          <a:ln w="38100">
            <a:solidFill>
              <a:srgbClr val="FF0000"/>
            </a:solidFill>
            <a:prstDash val="sysDot"/>
          </a:ln>
        </p:spPr>
        <p:style>
          <a:lnRef idx="3">
            <a:schemeClr val="accent6"/>
          </a:lnRef>
          <a:fillRef idx="0">
            <a:schemeClr val="accent6"/>
          </a:fillRef>
          <a:effectRef idx="2">
            <a:schemeClr val="accent6"/>
          </a:effectRef>
          <a:fontRef idx="minor">
            <a:schemeClr val="tx1"/>
          </a:fontRef>
        </p:style>
      </p:cxnSp>
      <p:sp>
        <p:nvSpPr>
          <p:cNvPr id="38" name="Rectangle 37"/>
          <p:cNvSpPr/>
          <p:nvPr/>
        </p:nvSpPr>
        <p:spPr>
          <a:xfrm>
            <a:off x="362902" y="2667934"/>
            <a:ext cx="2123770" cy="2031325"/>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rPr>
              <a:t>Caustic Soda is added</a:t>
            </a:r>
          </a:p>
          <a:p>
            <a:endParaRPr lang="en-US"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Cl2 is added</a:t>
            </a:r>
          </a:p>
          <a:p>
            <a:pPr marL="285750" indent="-285750">
              <a:buFont typeface="Arial" panose="020B0604020202020204" pitchFamily="34" charset="0"/>
              <a:buChar char="•"/>
            </a:pPr>
            <a:endParaRPr lang="en-US"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Holds 1.3 million gallons of water  </a:t>
            </a:r>
          </a:p>
        </p:txBody>
      </p:sp>
    </p:spTree>
    <p:extLst>
      <p:ext uri="{BB962C8B-B14F-4D97-AF65-F5344CB8AC3E}">
        <p14:creationId xmlns:p14="http://schemas.microsoft.com/office/powerpoint/2010/main" val="266877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p3"/>
          <p:cNvSpPr/>
          <p:nvPr/>
        </p:nvSpPr>
        <p:spPr>
          <a:xfrm>
            <a:off x="782128" y="2029250"/>
            <a:ext cx="7567479" cy="1744027"/>
          </a:xfrm>
          <a:prstGeom prst="rect">
            <a:avLst/>
          </a:prstGeom>
          <a:noFill/>
          <a:ln>
            <a:noFill/>
          </a:ln>
        </p:spPr>
        <p:txBody>
          <a:bodyPr spcFirstLastPara="1" wrap="square" lIns="91425" tIns="45700" rIns="91425" bIns="45700" anchor="t" anchorCtr="0">
            <a:spAutoFit/>
          </a:bodyPr>
          <a:lstStyle/>
          <a:p>
            <a:pPr marR="0" lvl="0" rtl="0">
              <a:lnSpc>
                <a:spcPct val="90000"/>
              </a:lnSpc>
              <a:spcBef>
                <a:spcPts val="0"/>
              </a:spcBef>
              <a:spcAft>
                <a:spcPts val="0"/>
              </a:spcAft>
              <a:buClr>
                <a:srgbClr val="003082"/>
              </a:buClr>
              <a:buSzPts val="1800"/>
            </a:pPr>
            <a:r>
              <a:rPr lang="en-US" sz="2200" dirty="0">
                <a:solidFill>
                  <a:schemeClr val="bg2">
                    <a:lumMod val="10000"/>
                  </a:schemeClr>
                </a:solidFill>
                <a:ea typeface="Rockwell"/>
                <a:cs typeface="Rockwell"/>
                <a:sym typeface="Rockwell"/>
              </a:rPr>
              <a:t>The JWC is a partnership agency between the cities of </a:t>
            </a:r>
            <a:r>
              <a:rPr lang="en-US" sz="2200" b="1" dirty="0">
                <a:solidFill>
                  <a:schemeClr val="bg2">
                    <a:lumMod val="10000"/>
                  </a:schemeClr>
                </a:solidFill>
                <a:ea typeface="Rockwell"/>
                <a:cs typeface="Rockwell"/>
                <a:sym typeface="Rockwell"/>
              </a:rPr>
              <a:t>Beaverton</a:t>
            </a:r>
            <a:r>
              <a:rPr lang="en-US" sz="2200" dirty="0">
                <a:solidFill>
                  <a:schemeClr val="bg2">
                    <a:lumMod val="10000"/>
                  </a:schemeClr>
                </a:solidFill>
                <a:ea typeface="Rockwell"/>
                <a:cs typeface="Rockwell"/>
                <a:sym typeface="Rockwell"/>
              </a:rPr>
              <a:t>, </a:t>
            </a:r>
            <a:r>
              <a:rPr lang="en-US" sz="2200" b="1" dirty="0">
                <a:solidFill>
                  <a:schemeClr val="bg2">
                    <a:lumMod val="10000"/>
                  </a:schemeClr>
                </a:solidFill>
                <a:ea typeface="Rockwell"/>
                <a:cs typeface="Rockwell"/>
                <a:sym typeface="Rockwell"/>
              </a:rPr>
              <a:t>Forest Grove</a:t>
            </a:r>
            <a:r>
              <a:rPr lang="en-US" sz="2200" dirty="0">
                <a:solidFill>
                  <a:schemeClr val="bg2">
                    <a:lumMod val="10000"/>
                  </a:schemeClr>
                </a:solidFill>
                <a:ea typeface="Rockwell"/>
                <a:cs typeface="Rockwell"/>
                <a:sym typeface="Rockwell"/>
              </a:rPr>
              <a:t>, </a:t>
            </a:r>
            <a:r>
              <a:rPr lang="en-US" sz="2200" b="1" dirty="0">
                <a:solidFill>
                  <a:schemeClr val="bg2">
                    <a:lumMod val="10000"/>
                  </a:schemeClr>
                </a:solidFill>
                <a:ea typeface="Rockwell"/>
                <a:cs typeface="Rockwell"/>
                <a:sym typeface="Rockwell"/>
              </a:rPr>
              <a:t>Hillsboro</a:t>
            </a:r>
            <a:r>
              <a:rPr lang="en-US" sz="2200" dirty="0">
                <a:solidFill>
                  <a:schemeClr val="bg2">
                    <a:lumMod val="10000"/>
                  </a:schemeClr>
                </a:solidFill>
                <a:ea typeface="Rockwell"/>
                <a:cs typeface="Rockwell"/>
                <a:sym typeface="Rockwell"/>
              </a:rPr>
              <a:t> and the </a:t>
            </a:r>
            <a:r>
              <a:rPr lang="en-US" sz="2200" b="1" dirty="0">
                <a:solidFill>
                  <a:schemeClr val="bg2">
                    <a:lumMod val="10000"/>
                  </a:schemeClr>
                </a:solidFill>
                <a:ea typeface="Rockwell"/>
                <a:cs typeface="Rockwell"/>
                <a:sym typeface="Rockwell"/>
              </a:rPr>
              <a:t>Tualatin Valley Water District</a:t>
            </a:r>
            <a:r>
              <a:rPr lang="en-US" sz="2200" dirty="0">
                <a:solidFill>
                  <a:schemeClr val="bg2">
                    <a:lumMod val="10000"/>
                  </a:schemeClr>
                </a:solidFill>
                <a:ea typeface="Rockwell"/>
                <a:cs typeface="Rockwell"/>
                <a:sym typeface="Rockwell"/>
              </a:rPr>
              <a:t> </a:t>
            </a:r>
            <a:r>
              <a:rPr lang="en-US" sz="2200" b="1" dirty="0">
                <a:solidFill>
                  <a:schemeClr val="bg2">
                    <a:lumMod val="10000"/>
                  </a:schemeClr>
                </a:solidFill>
                <a:ea typeface="Rockwell"/>
                <a:cs typeface="Rockwell"/>
                <a:sym typeface="Rockwell"/>
              </a:rPr>
              <a:t>(TVWD). </a:t>
            </a:r>
            <a:r>
              <a:rPr lang="en-US" sz="2200" dirty="0">
                <a:solidFill>
                  <a:schemeClr val="bg2">
                    <a:lumMod val="10000"/>
                  </a:schemeClr>
                </a:solidFill>
                <a:ea typeface="Rockwell"/>
                <a:cs typeface="Rockwell"/>
                <a:sym typeface="Rockwell"/>
              </a:rPr>
              <a:t>The City of Hillsboro manages the JWC and its employees.</a:t>
            </a:r>
            <a:endParaRPr sz="2200" dirty="0">
              <a:solidFill>
                <a:schemeClr val="bg2">
                  <a:lumMod val="10000"/>
                </a:schemeClr>
              </a:solidFill>
            </a:endParaRPr>
          </a:p>
          <a:p>
            <a:pPr marL="114300" marR="0" lvl="0" algn="l" rtl="0">
              <a:lnSpc>
                <a:spcPct val="90000"/>
              </a:lnSpc>
              <a:spcBef>
                <a:spcPts val="1000"/>
              </a:spcBef>
              <a:spcAft>
                <a:spcPts val="0"/>
              </a:spcAft>
              <a:buClr>
                <a:schemeClr val="dk1"/>
              </a:buClr>
              <a:buSzPts val="1800"/>
            </a:pPr>
            <a:endParaRPr sz="2200" dirty="0">
              <a:solidFill>
                <a:schemeClr val="bg2">
                  <a:lumMod val="10000"/>
                </a:schemeClr>
              </a:solidFill>
              <a:ea typeface="Rockwell"/>
              <a:cs typeface="Rockwell"/>
              <a:sym typeface="Rockwell"/>
            </a:endParaRPr>
          </a:p>
        </p:txBody>
      </p:sp>
      <p:pic>
        <p:nvPicPr>
          <p:cNvPr id="113" name="Google Shape;113;p3"/>
          <p:cNvPicPr preferRelativeResize="0"/>
          <p:nvPr/>
        </p:nvPicPr>
        <p:blipFill rotWithShape="1">
          <a:blip r:embed="rId3">
            <a:alphaModFix/>
          </a:blip>
          <a:srcRect/>
          <a:stretch/>
        </p:blipFill>
        <p:spPr>
          <a:xfrm>
            <a:off x="4883763" y="5169727"/>
            <a:ext cx="3103133" cy="743776"/>
          </a:xfrm>
          <a:prstGeom prst="rect">
            <a:avLst/>
          </a:prstGeom>
          <a:noFill/>
          <a:ln>
            <a:noFill/>
          </a:ln>
        </p:spPr>
      </p:pic>
      <p:pic>
        <p:nvPicPr>
          <p:cNvPr id="114" name="Google Shape;114;p3"/>
          <p:cNvPicPr preferRelativeResize="0"/>
          <p:nvPr/>
        </p:nvPicPr>
        <p:blipFill rotWithShape="1">
          <a:blip r:embed="rId4">
            <a:alphaModFix/>
          </a:blip>
          <a:srcRect/>
          <a:stretch/>
        </p:blipFill>
        <p:spPr>
          <a:xfrm>
            <a:off x="1542401" y="3773277"/>
            <a:ext cx="3103133" cy="731583"/>
          </a:xfrm>
          <a:prstGeom prst="rect">
            <a:avLst/>
          </a:prstGeom>
          <a:noFill/>
          <a:ln>
            <a:noFill/>
          </a:ln>
        </p:spPr>
      </p:pic>
      <p:pic>
        <p:nvPicPr>
          <p:cNvPr id="115" name="Google Shape;115;p3"/>
          <p:cNvPicPr preferRelativeResize="0"/>
          <p:nvPr/>
        </p:nvPicPr>
        <p:blipFill rotWithShape="1">
          <a:blip r:embed="rId5">
            <a:alphaModFix/>
          </a:blip>
          <a:srcRect/>
          <a:stretch/>
        </p:blipFill>
        <p:spPr>
          <a:xfrm>
            <a:off x="4877667" y="3562946"/>
            <a:ext cx="3109229" cy="1152244"/>
          </a:xfrm>
          <a:prstGeom prst="rect">
            <a:avLst/>
          </a:prstGeom>
          <a:noFill/>
          <a:ln>
            <a:noFill/>
          </a:ln>
        </p:spPr>
      </p:pic>
      <p:pic>
        <p:nvPicPr>
          <p:cNvPr id="116" name="Google Shape;116;p3"/>
          <p:cNvPicPr preferRelativeResize="0"/>
          <p:nvPr/>
        </p:nvPicPr>
        <p:blipFill rotWithShape="1">
          <a:blip r:embed="rId6">
            <a:alphaModFix/>
          </a:blip>
          <a:srcRect/>
          <a:stretch/>
        </p:blipFill>
        <p:spPr>
          <a:xfrm>
            <a:off x="1283010" y="4769892"/>
            <a:ext cx="3213765" cy="1347914"/>
          </a:xfrm>
          <a:prstGeom prst="rect">
            <a:avLst/>
          </a:prstGeom>
          <a:noFill/>
          <a:ln>
            <a:noFill/>
          </a:ln>
        </p:spPr>
      </p:pic>
      <p:sp>
        <p:nvSpPr>
          <p:cNvPr id="8" name="Title 1">
            <a:extLst>
              <a:ext uri="{FF2B5EF4-FFF2-40B4-BE49-F238E27FC236}">
                <a16:creationId xmlns:a16="http://schemas.microsoft.com/office/drawing/2014/main" id="{7BF31425-2F2D-453D-9656-E9FA2DB692E4}"/>
              </a:ext>
            </a:extLst>
          </p:cNvPr>
          <p:cNvSpPr txBox="1">
            <a:spLocks/>
          </p:cNvSpPr>
          <p:nvPr/>
        </p:nvSpPr>
        <p:spPr>
          <a:xfrm>
            <a:off x="220098" y="994739"/>
            <a:ext cx="9222666" cy="1060398"/>
          </a:xfrm>
          <a:prstGeom prst="rect">
            <a:avLst/>
          </a:prstGeom>
          <a:noFill/>
          <a:ln>
            <a:noFill/>
          </a:ln>
        </p:spPr>
        <p:txBody>
          <a:bodyPr spcFirstLastPara="1" vert="horz" wrap="square" lIns="91425" tIns="45700" rIns="91425" bIns="45700" rtlCol="0" anchor="ctr" anchorCtr="0">
            <a:noAutofit/>
          </a:bodyPr>
          <a:lstStyle>
            <a:lvl1pPr lvl="0" algn="l" defTabSz="685783" rtl="0" eaLnBrk="1" latinLnBrk="0" hangingPunct="1">
              <a:lnSpc>
                <a:spcPct val="90000"/>
              </a:lnSpc>
              <a:spcBef>
                <a:spcPts val="0"/>
              </a:spcBef>
              <a:spcAft>
                <a:spcPts val="0"/>
              </a:spcAft>
              <a:buClr>
                <a:srgbClr val="5B8AB5"/>
              </a:buClr>
              <a:buSzPts val="2700"/>
              <a:buFont typeface="Calibri"/>
              <a:buNone/>
              <a:defRPr sz="2700" b="0" kern="1200">
                <a:solidFill>
                  <a:srgbClr val="5B8AB5"/>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sz="4000" dirty="0">
                <a:solidFill>
                  <a:schemeClr val="accent5"/>
                </a:solidFill>
                <a:latin typeface="+mn-lt"/>
              </a:rPr>
              <a:t>Joint Water Commission</a:t>
            </a:r>
          </a:p>
        </p:txBody>
      </p:sp>
    </p:spTree>
    <p:extLst>
      <p:ext uri="{BB962C8B-B14F-4D97-AF65-F5344CB8AC3E}">
        <p14:creationId xmlns:p14="http://schemas.microsoft.com/office/powerpoint/2010/main" val="1726235036"/>
      </p:ext>
    </p:extLst>
  </p:cSld>
  <p:clrMapOvr>
    <a:masterClrMapping/>
  </p:clrMapOvr>
  <mc:AlternateContent xmlns:mc="http://schemas.openxmlformats.org/markup-compatibility/2006" xmlns:p14="http://schemas.microsoft.com/office/powerpoint/2010/main">
    <mc:Choice Requires="p14">
      <p:transition spd="med" p14:dur="700" advTm="13353">
        <p:fade/>
      </p:transition>
    </mc:Choice>
    <mc:Fallback xmlns="">
      <p:transition spd="med" advTm="13353">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1" y="1398494"/>
            <a:ext cx="8603697" cy="842654"/>
          </a:xfrm>
        </p:spPr>
        <p:txBody>
          <a:bodyPr>
            <a:normAutofit fontScale="90000"/>
          </a:bodyPr>
          <a:lstStyle/>
          <a:p>
            <a:br>
              <a:rPr lang="en-US" sz="2800" dirty="0"/>
            </a:br>
            <a:br>
              <a:rPr lang="en-US" sz="3200" dirty="0">
                <a:latin typeface="Calibri" panose="020F0502020204030204" pitchFamily="34" charset="0"/>
              </a:rPr>
            </a:br>
            <a:endParaRPr lang="en-US" dirty="0"/>
          </a:p>
        </p:txBody>
      </p:sp>
      <p:sp>
        <p:nvSpPr>
          <p:cNvPr id="6" name="TextBox 5"/>
          <p:cNvSpPr txBox="1"/>
          <p:nvPr/>
        </p:nvSpPr>
        <p:spPr>
          <a:xfrm>
            <a:off x="219380" y="1421380"/>
            <a:ext cx="5473208" cy="707886"/>
          </a:xfrm>
          <a:prstGeom prst="rect">
            <a:avLst/>
          </a:prstGeom>
          <a:noFill/>
        </p:spPr>
        <p:txBody>
          <a:bodyPr wrap="square" rtlCol="0">
            <a:spAutoFit/>
          </a:bodyPr>
          <a:lstStyle/>
          <a:p>
            <a:r>
              <a:rPr lang="en-US" sz="4000" dirty="0"/>
              <a:t>Clearwell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0463" y="1963972"/>
            <a:ext cx="2506721" cy="18800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419" y="2241148"/>
            <a:ext cx="2524214" cy="16828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7159" y="1772146"/>
            <a:ext cx="2501069" cy="18758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2032" y="4095660"/>
            <a:ext cx="5938394" cy="2329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2299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41021"/>
            <a:ext cx="8132197" cy="722671"/>
          </a:xfrm>
        </p:spPr>
        <p:txBody>
          <a:bodyPr>
            <a:normAutofit/>
          </a:bodyPr>
          <a:lstStyle/>
          <a:p>
            <a:r>
              <a:rPr lang="en-US" sz="4000" dirty="0">
                <a:solidFill>
                  <a:schemeClr val="accent5"/>
                </a:solidFill>
              </a:rPr>
              <a:t>Finished Water Pump Stations</a:t>
            </a:r>
          </a:p>
        </p:txBody>
      </p:sp>
      <p:pic>
        <p:nvPicPr>
          <p:cNvPr id="4" name="Content Placeholder 3"/>
          <p:cNvPicPr>
            <a:picLocks noGrp="1" noChangeAspect="1"/>
          </p:cNvPicPr>
          <p:nvPr>
            <p:ph sz="half" idx="12"/>
          </p:nvPr>
        </p:nvPicPr>
        <p:blipFill rotWithShape="1">
          <a:blip r:embed="rId3">
            <a:extLst>
              <a:ext uri="{28A0092B-C50C-407E-A947-70E740481C1C}">
                <a14:useLocalDpi xmlns:a14="http://schemas.microsoft.com/office/drawing/2010/main" val="0"/>
              </a:ext>
            </a:extLst>
          </a:blip>
          <a:srcRect t="21434" r="16599" b="6198"/>
          <a:stretch/>
        </p:blipFill>
        <p:spPr>
          <a:xfrm>
            <a:off x="1045028" y="1963692"/>
            <a:ext cx="7244235" cy="4437108"/>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238615" y="3328098"/>
            <a:ext cx="588344" cy="36125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a:off x="5826959" y="3463108"/>
            <a:ext cx="2313741" cy="2304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282181" y="4737100"/>
            <a:ext cx="858519" cy="635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24847" y="4606924"/>
            <a:ext cx="757334" cy="361252"/>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192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1" y="1398494"/>
            <a:ext cx="8603697" cy="842654"/>
          </a:xfrm>
        </p:spPr>
        <p:txBody>
          <a:bodyPr>
            <a:normAutofit fontScale="90000"/>
          </a:bodyPr>
          <a:lstStyle/>
          <a:p>
            <a:br>
              <a:rPr lang="en-US" sz="2800" dirty="0"/>
            </a:br>
            <a:br>
              <a:rPr lang="en-US" sz="3200" dirty="0">
                <a:latin typeface="Calibri" panose="020F0502020204030204" pitchFamily="34" charset="0"/>
              </a:rPr>
            </a:br>
            <a:endParaRPr lang="en-US" dirty="0"/>
          </a:p>
        </p:txBody>
      </p:sp>
      <p:sp>
        <p:nvSpPr>
          <p:cNvPr id="6" name="TextBox 5"/>
          <p:cNvSpPr txBox="1"/>
          <p:nvPr/>
        </p:nvSpPr>
        <p:spPr>
          <a:xfrm>
            <a:off x="219380" y="1421380"/>
            <a:ext cx="6844808" cy="707886"/>
          </a:xfrm>
          <a:prstGeom prst="rect">
            <a:avLst/>
          </a:prstGeom>
          <a:noFill/>
        </p:spPr>
        <p:txBody>
          <a:bodyPr wrap="square" rtlCol="0">
            <a:spAutoFit/>
          </a:bodyPr>
          <a:lstStyle/>
          <a:p>
            <a:r>
              <a:rPr lang="en-US" sz="4000" dirty="0"/>
              <a:t>Finished Water Pump Station #1</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2155" y="2386709"/>
            <a:ext cx="3180983" cy="2385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7025" y="4183222"/>
            <a:ext cx="3168407" cy="23763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64964" y="2666957"/>
            <a:ext cx="2392084"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rPr>
              <a:t>Finished Water Pumps 1-6:</a:t>
            </a:r>
          </a:p>
          <a:p>
            <a:pPr marL="285750" indent="-285750">
              <a:buFont typeface="Wingdings" panose="05000000000000000000" pitchFamily="2" charset="2"/>
              <a:buChar char="ü"/>
            </a:pPr>
            <a:r>
              <a:rPr lang="en-US" dirty="0">
                <a:latin typeface="Calibri" panose="020F0502020204030204" pitchFamily="34" charset="0"/>
              </a:rPr>
              <a:t>3 x 4,000 GPM </a:t>
            </a:r>
          </a:p>
          <a:p>
            <a:pPr marL="285750" indent="-285750">
              <a:buFont typeface="Wingdings" panose="05000000000000000000" pitchFamily="2" charset="2"/>
              <a:buChar char="ü"/>
            </a:pPr>
            <a:r>
              <a:rPr lang="en-US" dirty="0">
                <a:latin typeface="Calibri" panose="020F0502020204030204" pitchFamily="34" charset="0"/>
              </a:rPr>
              <a:t>2 x 7,000 GPM</a:t>
            </a:r>
          </a:p>
          <a:p>
            <a:pPr marL="285750" indent="-285750">
              <a:buFont typeface="Wingdings" panose="05000000000000000000" pitchFamily="2" charset="2"/>
              <a:buChar char="ü"/>
            </a:pPr>
            <a:r>
              <a:rPr lang="en-US" dirty="0">
                <a:latin typeface="Calibri" panose="020F0502020204030204" pitchFamily="34" charset="0"/>
              </a:rPr>
              <a:t>1 x 6,000 GPM</a:t>
            </a:r>
          </a:p>
          <a:p>
            <a:endParaRPr lang="en-US"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Cl2 is added </a:t>
            </a:r>
          </a:p>
          <a:p>
            <a:endParaRPr lang="en-US" dirty="0"/>
          </a:p>
        </p:txBody>
      </p:sp>
    </p:spTree>
    <p:extLst>
      <p:ext uri="{BB962C8B-B14F-4D97-AF65-F5344CB8AC3E}">
        <p14:creationId xmlns:p14="http://schemas.microsoft.com/office/powerpoint/2010/main" val="1238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1" y="1398494"/>
            <a:ext cx="8603697" cy="842654"/>
          </a:xfrm>
        </p:spPr>
        <p:txBody>
          <a:bodyPr>
            <a:normAutofit fontScale="90000"/>
          </a:bodyPr>
          <a:lstStyle/>
          <a:p>
            <a:br>
              <a:rPr lang="en-US" sz="2800" dirty="0"/>
            </a:br>
            <a:br>
              <a:rPr lang="en-US" sz="3200" dirty="0">
                <a:latin typeface="Calibri" panose="020F0502020204030204" pitchFamily="34" charset="0"/>
              </a:rPr>
            </a:br>
            <a:endParaRPr lang="en-US" dirty="0"/>
          </a:p>
        </p:txBody>
      </p:sp>
      <p:sp>
        <p:nvSpPr>
          <p:cNvPr id="6" name="TextBox 5"/>
          <p:cNvSpPr txBox="1"/>
          <p:nvPr/>
        </p:nvSpPr>
        <p:spPr>
          <a:xfrm>
            <a:off x="219380" y="1421380"/>
            <a:ext cx="6844808" cy="707886"/>
          </a:xfrm>
          <a:prstGeom prst="rect">
            <a:avLst/>
          </a:prstGeom>
          <a:noFill/>
        </p:spPr>
        <p:txBody>
          <a:bodyPr wrap="square" rtlCol="0">
            <a:spAutoFit/>
          </a:bodyPr>
          <a:lstStyle/>
          <a:p>
            <a:r>
              <a:rPr lang="en-US" sz="4000" dirty="0"/>
              <a:t>Finished Water Pump Station #2</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20" r="6849" b="9002"/>
          <a:stretch/>
        </p:blipFill>
        <p:spPr>
          <a:xfrm>
            <a:off x="2754177" y="2453138"/>
            <a:ext cx="3031554" cy="2666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338432" y="2679436"/>
            <a:ext cx="2519614"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rPr>
              <a:t>Finished Water Pumps 7-9:</a:t>
            </a:r>
          </a:p>
          <a:p>
            <a:r>
              <a:rPr lang="en-US" dirty="0">
                <a:latin typeface="Calibri" panose="020F0502020204030204" pitchFamily="34" charset="0"/>
              </a:rPr>
              <a:t>     9,000 GPM each</a:t>
            </a:r>
            <a:endParaRPr lang="en-US" dirty="0"/>
          </a:p>
          <a:p>
            <a:endParaRPr lang="en-US"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Cl2 is added </a:t>
            </a:r>
          </a:p>
          <a:p>
            <a:r>
              <a:rPr lang="en-US" dirty="0">
                <a:latin typeface="Calibri" panose="020F0502020204030204" pitchFamily="34" charset="0"/>
              </a:rPr>
              <a:t>	</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6189" y="4102049"/>
            <a:ext cx="3233772" cy="23919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4818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0356" y="1913022"/>
            <a:ext cx="4769944" cy="4680284"/>
          </a:xfrm>
          <a:prstGeom prst="rect">
            <a:avLst/>
          </a:prstGeom>
        </p:spPr>
      </p:pic>
      <p:sp>
        <p:nvSpPr>
          <p:cNvPr id="2" name="Title 1"/>
          <p:cNvSpPr>
            <a:spLocks noGrp="1"/>
          </p:cNvSpPr>
          <p:nvPr>
            <p:ph type="title"/>
          </p:nvPr>
        </p:nvSpPr>
        <p:spPr>
          <a:xfrm>
            <a:off x="446614" y="1400840"/>
            <a:ext cx="8603697" cy="722671"/>
          </a:xfrm>
        </p:spPr>
        <p:txBody>
          <a:bodyPr>
            <a:normAutofit fontScale="90000"/>
          </a:bodyPr>
          <a:lstStyle/>
          <a:p>
            <a:pPr lvl="0" defTabSz="914400">
              <a:lnSpc>
                <a:spcPct val="100000"/>
              </a:lnSpc>
              <a:spcBef>
                <a:spcPts val="0"/>
              </a:spcBef>
            </a:pPr>
            <a:r>
              <a:rPr lang="en-US" sz="4000" dirty="0">
                <a:solidFill>
                  <a:schemeClr val="accent5"/>
                </a:solidFill>
                <a:ea typeface="+mn-ea"/>
                <a:cs typeface="+mn-cs"/>
              </a:rPr>
              <a:t>Water Pumped from </a:t>
            </a:r>
            <a:br>
              <a:rPr lang="en-US" sz="4000" dirty="0">
                <a:solidFill>
                  <a:schemeClr val="accent5"/>
                </a:solidFill>
                <a:ea typeface="+mn-ea"/>
                <a:cs typeface="+mn-cs"/>
              </a:rPr>
            </a:br>
            <a:r>
              <a:rPr lang="en-US" sz="4000" dirty="0">
                <a:solidFill>
                  <a:schemeClr val="accent5"/>
                </a:solidFill>
                <a:ea typeface="+mn-ea"/>
                <a:cs typeface="+mn-cs"/>
              </a:rPr>
              <a:t>WTP to: </a:t>
            </a:r>
          </a:p>
        </p:txBody>
      </p:sp>
      <p:sp>
        <p:nvSpPr>
          <p:cNvPr id="5" name="Rectangle 4"/>
          <p:cNvSpPr/>
          <p:nvPr/>
        </p:nvSpPr>
        <p:spPr>
          <a:xfrm>
            <a:off x="350809" y="2545004"/>
            <a:ext cx="3299362" cy="3108543"/>
          </a:xfrm>
          <a:prstGeom prst="rect">
            <a:avLst/>
          </a:prstGeom>
        </p:spPr>
        <p:txBody>
          <a:bodyPr wrap="square">
            <a:spAutoFit/>
          </a:bodyPr>
          <a:lstStyle/>
          <a:p>
            <a:endParaRPr lang="en-US" sz="1800" dirty="0"/>
          </a:p>
          <a:p>
            <a:pPr marL="285750" indent="-285750">
              <a:buFont typeface="Arial" panose="020B0604020202020204" pitchFamily="34" charset="0"/>
              <a:buChar char="•"/>
            </a:pPr>
            <a:r>
              <a:rPr lang="en-US" sz="2000" dirty="0">
                <a:solidFill>
                  <a:srgbClr val="00B0F0"/>
                </a:solidFill>
              </a:rPr>
              <a:t>24” Forest Grove-Dilley Transmission Line</a:t>
            </a:r>
          </a:p>
          <a:p>
            <a:endParaRPr lang="en-US" sz="2000" dirty="0"/>
          </a:p>
          <a:p>
            <a:pPr marL="285750" indent="-285750">
              <a:buFont typeface="Arial" panose="020B0604020202020204" pitchFamily="34" charset="0"/>
              <a:buChar char="•"/>
            </a:pPr>
            <a:r>
              <a:rPr lang="en-US" sz="2000" dirty="0">
                <a:solidFill>
                  <a:srgbClr val="FF0000"/>
                </a:solidFill>
              </a:rPr>
              <a:t>72” North Transmission Line (NTL)</a:t>
            </a:r>
          </a:p>
          <a:p>
            <a:pPr marL="285750" indent="-285750">
              <a:buFont typeface="Arial" panose="020B0604020202020204" pitchFamily="34" charset="0"/>
              <a:buChar char="•"/>
            </a:pPr>
            <a:endParaRPr lang="en-US" sz="2000" dirty="0">
              <a:solidFill>
                <a:srgbClr val="FF0000"/>
              </a:solidFill>
            </a:endParaRPr>
          </a:p>
          <a:p>
            <a:pPr marL="285750" indent="-285750">
              <a:buFont typeface="Arial" panose="020B0604020202020204" pitchFamily="34" charset="0"/>
              <a:buChar char="•"/>
            </a:pPr>
            <a:r>
              <a:rPr lang="en-US" sz="2000" dirty="0">
                <a:solidFill>
                  <a:schemeClr val="tx2"/>
                </a:solidFill>
              </a:rPr>
              <a:t>45” South Transmission Line (STL) </a:t>
            </a:r>
            <a:endParaRPr lang="en-US" sz="2000" dirty="0">
              <a:solidFill>
                <a:srgbClr val="FF0000"/>
              </a:solidFill>
            </a:endParaRPr>
          </a:p>
          <a:p>
            <a:pPr marL="285750" indent="-285750">
              <a:buFont typeface="Arial" panose="020B0604020202020204" pitchFamily="34" charset="0"/>
              <a:buChar char="•"/>
            </a:pPr>
            <a:endParaRPr lang="en-US" sz="1800" dirty="0">
              <a:solidFill>
                <a:schemeClr val="accent4">
                  <a:lumMod val="75000"/>
                </a:schemeClr>
              </a:solidFill>
            </a:endParaRPr>
          </a:p>
        </p:txBody>
      </p:sp>
      <p:cxnSp>
        <p:nvCxnSpPr>
          <p:cNvPr id="15" name="Straight Arrow Connector 14"/>
          <p:cNvCxnSpPr/>
          <p:nvPr/>
        </p:nvCxnSpPr>
        <p:spPr>
          <a:xfrm flipV="1">
            <a:off x="8043111" y="5731055"/>
            <a:ext cx="525675" cy="1992"/>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390147" y="4957011"/>
            <a:ext cx="1873709" cy="1128976"/>
          </a:xfrm>
          <a:prstGeom prst="straightConnector1">
            <a:avLst/>
          </a:prstGeom>
          <a:ln w="38100">
            <a:solidFill>
              <a:srgbClr val="FF8C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178216" y="2033338"/>
            <a:ext cx="360947" cy="17330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390147" y="3766413"/>
            <a:ext cx="788070" cy="11003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357059" y="3964405"/>
            <a:ext cx="607596" cy="83893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5504447" y="2053929"/>
            <a:ext cx="460208" cy="192799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302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2" y="1612581"/>
            <a:ext cx="8603697" cy="722671"/>
          </a:xfrm>
        </p:spPr>
        <p:txBody>
          <a:bodyPr>
            <a:normAutofit fontScale="90000"/>
          </a:bodyPr>
          <a:lstStyle/>
          <a:p>
            <a:r>
              <a:rPr lang="en-US" sz="4400" dirty="0">
                <a:solidFill>
                  <a:schemeClr val="tx1"/>
                </a:solidFill>
                <a:latin typeface="Calibri" panose="020F0502020204030204" pitchFamily="34" charset="0"/>
              </a:rPr>
              <a:t>Fern Hill Reservoirs</a:t>
            </a:r>
            <a:br>
              <a:rPr lang="en-US" sz="3200" dirty="0">
                <a:latin typeface="Calibri" panose="020F0502020204030204" pitchFamily="34" charset="0"/>
              </a:rPr>
            </a:br>
            <a:endParaRPr lang="en-US" dirty="0"/>
          </a:p>
        </p:txBody>
      </p:sp>
      <p:sp>
        <p:nvSpPr>
          <p:cNvPr id="5" name="Rectangle 4"/>
          <p:cNvSpPr/>
          <p:nvPr/>
        </p:nvSpPr>
        <p:spPr>
          <a:xfrm>
            <a:off x="585968" y="2954454"/>
            <a:ext cx="2825826" cy="369332"/>
          </a:xfrm>
          <a:prstGeom prst="rect">
            <a:avLst/>
          </a:prstGeom>
        </p:spPr>
        <p:txBody>
          <a:bodyPr wrap="square">
            <a:spAutoFit/>
          </a:bodyPr>
          <a:lstStyle/>
          <a:p>
            <a:pPr marL="342900" indent="-342900">
              <a:buFont typeface="Arial" panose="020B0604020202020204" pitchFamily="34" charset="0"/>
              <a:buChar char="•"/>
            </a:pPr>
            <a:r>
              <a:rPr lang="en-US" dirty="0">
                <a:latin typeface="Calibri" panose="020F0502020204030204" pitchFamily="34" charset="0"/>
              </a:rPr>
              <a:t>2 Reservoirs 20 MG each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2562" y="2264669"/>
            <a:ext cx="4818648" cy="3072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14" t="1759" r="1514" b="2912"/>
          <a:stretch/>
        </p:blipFill>
        <p:spPr>
          <a:xfrm>
            <a:off x="5216068" y="4435310"/>
            <a:ext cx="2958794" cy="2174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0234" t="32361" r="15380" b="6724"/>
          <a:stretch/>
        </p:blipFill>
        <p:spPr>
          <a:xfrm>
            <a:off x="1998881" y="4235879"/>
            <a:ext cx="3318275" cy="20946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4972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2" y="1612581"/>
            <a:ext cx="8603697" cy="722671"/>
          </a:xfrm>
        </p:spPr>
        <p:txBody>
          <a:bodyPr>
            <a:normAutofit fontScale="90000"/>
          </a:bodyPr>
          <a:lstStyle/>
          <a:p>
            <a:r>
              <a:rPr lang="en-US" sz="4400" dirty="0">
                <a:solidFill>
                  <a:schemeClr val="tx1"/>
                </a:solidFill>
                <a:latin typeface="Calibri" panose="020F0502020204030204" pitchFamily="34" charset="0"/>
              </a:rPr>
              <a:t>Recycled Water</a:t>
            </a:r>
            <a:br>
              <a:rPr lang="en-US" sz="3200" dirty="0">
                <a:latin typeface="Calibri" panose="020F0502020204030204" pitchFamily="34" charset="0"/>
              </a:rPr>
            </a:br>
            <a:endParaRPr lang="en-US"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2584" t="3626" r="8393" b="3134"/>
          <a:stretch/>
        </p:blipFill>
        <p:spPr>
          <a:xfrm>
            <a:off x="4009292" y="2989383"/>
            <a:ext cx="4471543" cy="3393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2017" y="1653543"/>
            <a:ext cx="2736523" cy="2052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a:xfrm>
            <a:off x="5099538" y="4510454"/>
            <a:ext cx="1635369" cy="1122242"/>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5081953" y="4018084"/>
            <a:ext cx="17585" cy="49237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p:nvPr/>
        </p:nvCxnSpPr>
        <p:spPr>
          <a:xfrm flipV="1">
            <a:off x="6005146" y="5020408"/>
            <a:ext cx="1354016" cy="1301261"/>
          </a:xfrm>
          <a:prstGeom prst="straightConnector1">
            <a:avLst/>
          </a:prstGeom>
          <a:ln w="38100">
            <a:solidFill>
              <a:srgbClr val="FFFF00"/>
            </a:solidFill>
            <a:prstDash val="sysDot"/>
            <a:tailEnd type="triangle"/>
          </a:ln>
        </p:spPr>
        <p:style>
          <a:lnRef idx="3">
            <a:schemeClr val="accent2"/>
          </a:lnRef>
          <a:fillRef idx="0">
            <a:schemeClr val="accent2"/>
          </a:fillRef>
          <a:effectRef idx="2">
            <a:schemeClr val="accent2"/>
          </a:effectRef>
          <a:fontRef idx="minor">
            <a:schemeClr val="tx1"/>
          </a:fontRef>
        </p:style>
      </p:cxnSp>
      <p:sp>
        <p:nvSpPr>
          <p:cNvPr id="10" name="Rectangle 9"/>
          <p:cNvSpPr/>
          <p:nvPr/>
        </p:nvSpPr>
        <p:spPr>
          <a:xfrm>
            <a:off x="320921" y="2074352"/>
            <a:ext cx="3265932" cy="4247317"/>
          </a:xfrm>
          <a:prstGeom prst="rect">
            <a:avLst/>
          </a:prstGeom>
        </p:spPr>
        <p:txBody>
          <a:bodyPr wrap="square">
            <a:spAutoFit/>
          </a:bodyPr>
          <a:lstStyle/>
          <a:p>
            <a:pPr marL="285750" indent="-285750">
              <a:buFont typeface="Arial" panose="020B0604020202020204" pitchFamily="34" charset="0"/>
              <a:buChar char="•"/>
            </a:pPr>
            <a:r>
              <a:rPr lang="en-US" dirty="0">
                <a:ln w="0"/>
              </a:rPr>
              <a:t>Sludge from basins is sent out to one of the 5 Sludge Drying Beds (SDBs) via Solids Diversion Pump Station.</a:t>
            </a:r>
          </a:p>
          <a:p>
            <a:endParaRPr lang="en-US" dirty="0">
              <a:ln w="0"/>
            </a:endParaRPr>
          </a:p>
          <a:p>
            <a:pPr marL="285750" indent="-285750">
              <a:buFont typeface="Arial" panose="020B0604020202020204" pitchFamily="34" charset="0"/>
              <a:buChar char="•"/>
            </a:pPr>
            <a:r>
              <a:rPr lang="en-US" dirty="0">
                <a:ln w="0"/>
              </a:rPr>
              <a:t>Backwash and Filter to Waste water also sent to SDBs via Surge Basins.</a:t>
            </a:r>
          </a:p>
          <a:p>
            <a:pPr marL="285750" indent="-285750">
              <a:buFont typeface="Arial" panose="020B0604020202020204" pitchFamily="34" charset="0"/>
              <a:buChar char="•"/>
            </a:pPr>
            <a:endParaRPr lang="en-US" dirty="0">
              <a:ln w="0"/>
            </a:endParaRPr>
          </a:p>
          <a:p>
            <a:pPr marL="285750" indent="-285750">
              <a:buFont typeface="Arial" panose="020B0604020202020204" pitchFamily="34" charset="0"/>
              <a:buChar char="•"/>
            </a:pPr>
            <a:r>
              <a:rPr lang="en-US" dirty="0">
                <a:ln w="0"/>
              </a:rPr>
              <a:t>Water sent back from Decant Pump Station to RW pipeline to reenter treatment process.</a:t>
            </a:r>
          </a:p>
          <a:p>
            <a:pPr marL="285750" indent="-285750">
              <a:buFont typeface="Arial" panose="020B0604020202020204" pitchFamily="34" charset="0"/>
              <a:buChar char="•"/>
            </a:pPr>
            <a:endParaRPr lang="en-US" dirty="0">
              <a:ln w="0"/>
            </a:endParaRPr>
          </a:p>
          <a:p>
            <a:pPr marL="285750" indent="-285750">
              <a:buFont typeface="Arial" panose="020B0604020202020204" pitchFamily="34" charset="0"/>
              <a:buChar char="•"/>
            </a:pPr>
            <a:r>
              <a:rPr lang="en-US" dirty="0">
                <a:ln w="0"/>
              </a:rPr>
              <a:t>Sludge gets hauled off after drying.</a:t>
            </a:r>
          </a:p>
        </p:txBody>
      </p:sp>
    </p:spTree>
    <p:extLst>
      <p:ext uri="{BB962C8B-B14F-4D97-AF65-F5344CB8AC3E}">
        <p14:creationId xmlns:p14="http://schemas.microsoft.com/office/powerpoint/2010/main" val="141539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404687"/>
            <a:ext cx="3789485" cy="707886"/>
          </a:xfrm>
          <a:prstGeom prst="rect">
            <a:avLst/>
          </a:prstGeom>
          <a:noFill/>
        </p:spPr>
        <p:txBody>
          <a:bodyPr wrap="square" rtlCol="0">
            <a:spAutoFit/>
          </a:bodyPr>
          <a:lstStyle/>
          <a:p>
            <a:pPr algn="ctr"/>
            <a:r>
              <a:rPr lang="en-US" sz="4000" dirty="0">
                <a:latin typeface="Calibri" panose="020F0502020204030204" pitchFamily="34" charset="0"/>
                <a:cs typeface="Calibri" panose="020F0502020204030204" pitchFamily="34" charset="0"/>
              </a:rPr>
              <a:t>Sludge Removal</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5407" y="2485962"/>
            <a:ext cx="5226699" cy="3710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4245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846" y="1404687"/>
            <a:ext cx="3613639" cy="707886"/>
          </a:xfrm>
          <a:prstGeom prst="rect">
            <a:avLst/>
          </a:prstGeom>
          <a:noFill/>
        </p:spPr>
        <p:txBody>
          <a:bodyPr wrap="square" rtlCol="0">
            <a:spAutoFit/>
          </a:bodyPr>
          <a:lstStyle/>
          <a:p>
            <a:r>
              <a:rPr lang="en-US" sz="4000" dirty="0">
                <a:latin typeface="Calibri" panose="020F0502020204030204" pitchFamily="34" charset="0"/>
                <a:cs typeface="Calibri" panose="020F0502020204030204" pitchFamily="34" charset="0"/>
              </a:rPr>
              <a:t>Surge Basins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6662" y="2586962"/>
            <a:ext cx="6237315" cy="35148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2356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846" y="1404687"/>
            <a:ext cx="6652793" cy="1323439"/>
          </a:xfrm>
          <a:prstGeom prst="rect">
            <a:avLst/>
          </a:prstGeom>
          <a:noFill/>
        </p:spPr>
        <p:txBody>
          <a:bodyPr wrap="square" rtlCol="0">
            <a:spAutoFit/>
          </a:bodyPr>
          <a:lstStyle/>
          <a:p>
            <a:r>
              <a:rPr lang="en-US" sz="4000" dirty="0">
                <a:latin typeface="Calibri" panose="020F0502020204030204" pitchFamily="34" charset="0"/>
                <a:cs typeface="Calibri" panose="020F0502020204030204" pitchFamily="34" charset="0"/>
              </a:rPr>
              <a:t>Chemicals used in the Treatment Process</a:t>
            </a:r>
          </a:p>
        </p:txBody>
      </p:sp>
      <p:pic>
        <p:nvPicPr>
          <p:cNvPr id="4" name="Picture 3" descr="A picture containing clipart&#10;&#10;Description automatically generated">
            <a:extLst>
              <a:ext uri="{FF2B5EF4-FFF2-40B4-BE49-F238E27FC236}">
                <a16:creationId xmlns:a16="http://schemas.microsoft.com/office/drawing/2014/main" id="{128C3585-6C1C-91AF-0854-FA7E0D327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2473" y="3077563"/>
            <a:ext cx="4379054" cy="2974314"/>
          </a:xfrm>
          <a:prstGeom prst="rect">
            <a:avLst/>
          </a:prstGeom>
        </p:spPr>
      </p:pic>
    </p:spTree>
    <p:extLst>
      <p:ext uri="{BB962C8B-B14F-4D97-AF65-F5344CB8AC3E}">
        <p14:creationId xmlns:p14="http://schemas.microsoft.com/office/powerpoint/2010/main" val="153297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98653" y="2313724"/>
            <a:ext cx="7279189" cy="4237468"/>
          </a:xfrm>
          <a:prstGeom prst="rect">
            <a:avLst/>
          </a:prstGeom>
        </p:spPr>
      </p:pic>
      <p:sp>
        <p:nvSpPr>
          <p:cNvPr id="5" name="TextBox 4"/>
          <p:cNvSpPr txBox="1"/>
          <p:nvPr/>
        </p:nvSpPr>
        <p:spPr>
          <a:xfrm>
            <a:off x="316303" y="1790966"/>
            <a:ext cx="8117183" cy="769441"/>
          </a:xfrm>
          <a:prstGeom prst="rect">
            <a:avLst/>
          </a:prstGeom>
          <a:noFill/>
        </p:spPr>
        <p:txBody>
          <a:bodyPr wrap="square" rtlCol="0">
            <a:spAutoFit/>
          </a:bodyPr>
          <a:lstStyle/>
          <a:p>
            <a:pPr marL="257175" indent="-257175">
              <a:buFont typeface="Arial" panose="020B0604020202020204" pitchFamily="34" charset="0"/>
              <a:buChar char="•"/>
            </a:pPr>
            <a:r>
              <a:rPr lang="en-US" sz="2200" dirty="0">
                <a:solidFill>
                  <a:schemeClr val="bg2">
                    <a:lumMod val="10000"/>
                  </a:schemeClr>
                </a:solidFill>
              </a:rPr>
              <a:t>Serves about 450,000 customers in Washington County.</a:t>
            </a:r>
          </a:p>
          <a:p>
            <a:pPr marL="257175" indent="-257175">
              <a:buFont typeface="Arial" panose="020B0604020202020204" pitchFamily="34" charset="0"/>
              <a:buChar char="•"/>
            </a:pPr>
            <a:endParaRPr lang="en-US" sz="2200" dirty="0">
              <a:solidFill>
                <a:schemeClr val="bg2">
                  <a:lumMod val="10000"/>
                </a:schemeClr>
              </a:solidFill>
            </a:endParaRPr>
          </a:p>
        </p:txBody>
      </p:sp>
      <p:sp>
        <p:nvSpPr>
          <p:cNvPr id="7" name="Title 1">
            <a:extLst>
              <a:ext uri="{FF2B5EF4-FFF2-40B4-BE49-F238E27FC236}">
                <a16:creationId xmlns:a16="http://schemas.microsoft.com/office/drawing/2014/main" id="{482775EE-8105-4C5E-88F9-5CC4AC574739}"/>
              </a:ext>
            </a:extLst>
          </p:cNvPr>
          <p:cNvSpPr txBox="1">
            <a:spLocks/>
          </p:cNvSpPr>
          <p:nvPr/>
        </p:nvSpPr>
        <p:spPr>
          <a:xfrm>
            <a:off x="220098" y="994739"/>
            <a:ext cx="9222666" cy="1060398"/>
          </a:xfrm>
          <a:prstGeom prst="rect">
            <a:avLst/>
          </a:prstGeom>
          <a:noFill/>
          <a:ln>
            <a:noFill/>
          </a:ln>
        </p:spPr>
        <p:txBody>
          <a:bodyPr spcFirstLastPara="1" vert="horz" wrap="square" lIns="91425" tIns="45700" rIns="91425" bIns="45700" rtlCol="0" anchor="ctr" anchorCtr="0">
            <a:noAutofit/>
          </a:bodyPr>
          <a:lstStyle>
            <a:lvl1pPr lvl="0" algn="l" defTabSz="685783" rtl="0" eaLnBrk="1" latinLnBrk="0" hangingPunct="1">
              <a:lnSpc>
                <a:spcPct val="90000"/>
              </a:lnSpc>
              <a:spcBef>
                <a:spcPts val="0"/>
              </a:spcBef>
              <a:spcAft>
                <a:spcPts val="0"/>
              </a:spcAft>
              <a:buClr>
                <a:srgbClr val="5B8AB5"/>
              </a:buClr>
              <a:buSzPts val="2700"/>
              <a:buFont typeface="Calibri"/>
              <a:buNone/>
              <a:defRPr sz="2700" b="0" kern="1200">
                <a:solidFill>
                  <a:srgbClr val="5B8AB5"/>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sz="4000" dirty="0">
                <a:solidFill>
                  <a:schemeClr val="accent5"/>
                </a:solidFill>
                <a:latin typeface="+mn-lt"/>
              </a:rPr>
              <a:t>Joint Water Commission</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7511" y="4702834"/>
            <a:ext cx="330328" cy="333201"/>
          </a:xfrm>
          <a:prstGeom prst="rect">
            <a:avLst/>
          </a:prstGeom>
          <a:ln w="28575">
            <a:solidFill>
              <a:schemeClr val="tx1"/>
            </a:solidFill>
          </a:ln>
        </p:spPr>
      </p:pic>
    </p:spTree>
    <p:extLst>
      <p:ext uri="{BB962C8B-B14F-4D97-AF65-F5344CB8AC3E}">
        <p14:creationId xmlns:p14="http://schemas.microsoft.com/office/powerpoint/2010/main" val="2905897897"/>
      </p:ext>
    </p:extLst>
  </p:cSld>
  <p:clrMapOvr>
    <a:masterClrMapping/>
  </p:clrMapOvr>
  <mc:AlternateContent xmlns:mc="http://schemas.openxmlformats.org/markup-compatibility/2006" xmlns:p14="http://schemas.microsoft.com/office/powerpoint/2010/main">
    <mc:Choice Requires="p14">
      <p:transition spd="med" p14:dur="700" advTm="11507">
        <p:fade/>
      </p:transition>
    </mc:Choice>
    <mc:Fallback xmlns="">
      <p:transition spd="med" advTm="11507">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1" y="1398494"/>
            <a:ext cx="8603697" cy="842654"/>
          </a:xfrm>
        </p:spPr>
        <p:txBody>
          <a:bodyPr>
            <a:normAutofit fontScale="90000"/>
          </a:bodyPr>
          <a:lstStyle/>
          <a:p>
            <a:br>
              <a:rPr lang="en-US" sz="2800" dirty="0"/>
            </a:br>
            <a:br>
              <a:rPr lang="en-US" sz="3200" dirty="0">
                <a:latin typeface="Calibri" panose="020F0502020204030204" pitchFamily="34" charset="0"/>
              </a:rPr>
            </a:br>
            <a:endParaRPr lang="en-US" dirty="0"/>
          </a:p>
        </p:txBody>
      </p:sp>
      <p:sp>
        <p:nvSpPr>
          <p:cNvPr id="6" name="TextBox 5"/>
          <p:cNvSpPr txBox="1"/>
          <p:nvPr/>
        </p:nvSpPr>
        <p:spPr>
          <a:xfrm>
            <a:off x="219380" y="1421380"/>
            <a:ext cx="6844808" cy="707886"/>
          </a:xfrm>
          <a:prstGeom prst="rect">
            <a:avLst/>
          </a:prstGeom>
          <a:noFill/>
        </p:spPr>
        <p:txBody>
          <a:bodyPr wrap="square" rtlCol="0">
            <a:spAutoFit/>
          </a:bodyPr>
          <a:lstStyle/>
          <a:p>
            <a:r>
              <a:rPr lang="en-US" sz="4000" dirty="0"/>
              <a:t>Chlorine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510" y="4444117"/>
            <a:ext cx="2765459" cy="20740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738" t="872" r="9592" b="7209"/>
          <a:stretch/>
        </p:blipFill>
        <p:spPr>
          <a:xfrm rot="5400000">
            <a:off x="6268333" y="3747305"/>
            <a:ext cx="2463167" cy="21077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347577" y="2317724"/>
            <a:ext cx="4662907" cy="2308324"/>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rPr>
              <a:t>Chlorine (Cl2) is added for two reasons: </a:t>
            </a:r>
          </a:p>
          <a:p>
            <a:r>
              <a:rPr lang="en-US" dirty="0">
                <a:latin typeface="Calibri" panose="020F0502020204030204" pitchFamily="34" charset="0"/>
              </a:rPr>
              <a:t>     -To disinfect the water</a:t>
            </a:r>
          </a:p>
          <a:p>
            <a:r>
              <a:rPr lang="en-US" dirty="0">
                <a:latin typeface="Calibri" panose="020F0502020204030204" pitchFamily="34" charset="0"/>
              </a:rPr>
              <a:t>     -Maintain water safety all the way to the tap</a:t>
            </a:r>
          </a:p>
          <a:p>
            <a:endParaRPr lang="en-US"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Chlorine delivered once a week in the summer, and every two weeks in the winter (three 1 ton cylinders per load).</a:t>
            </a:r>
          </a:p>
          <a:p>
            <a:endParaRPr lang="en-US" dirty="0">
              <a:latin typeface="Calibri" panose="020F050202020403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5271" y="1926128"/>
            <a:ext cx="2611315" cy="1958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7586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1" y="1398494"/>
            <a:ext cx="8603697" cy="842654"/>
          </a:xfrm>
        </p:spPr>
        <p:txBody>
          <a:bodyPr>
            <a:normAutofit fontScale="90000"/>
          </a:bodyPr>
          <a:lstStyle/>
          <a:p>
            <a:br>
              <a:rPr lang="en-US" sz="2800" dirty="0"/>
            </a:br>
            <a:br>
              <a:rPr lang="en-US" sz="3200" dirty="0">
                <a:latin typeface="Calibri" panose="020F0502020204030204" pitchFamily="34" charset="0"/>
              </a:rPr>
            </a:br>
            <a:endParaRPr lang="en-US" dirty="0"/>
          </a:p>
        </p:txBody>
      </p:sp>
      <p:sp>
        <p:nvSpPr>
          <p:cNvPr id="6" name="TextBox 5"/>
          <p:cNvSpPr txBox="1"/>
          <p:nvPr/>
        </p:nvSpPr>
        <p:spPr>
          <a:xfrm>
            <a:off x="219380" y="1421380"/>
            <a:ext cx="6844808" cy="707886"/>
          </a:xfrm>
          <a:prstGeom prst="rect">
            <a:avLst/>
          </a:prstGeom>
          <a:noFill/>
        </p:spPr>
        <p:txBody>
          <a:bodyPr wrap="square" rtlCol="0">
            <a:spAutoFit/>
          </a:bodyPr>
          <a:lstStyle/>
          <a:p>
            <a:r>
              <a:rPr lang="en-US" sz="4000" dirty="0"/>
              <a:t>Aluminum Sulfate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8587" y="4311737"/>
            <a:ext cx="2614384" cy="19607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2971" y="3864123"/>
            <a:ext cx="1818910" cy="24252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351691" y="2317724"/>
            <a:ext cx="4572000" cy="1754326"/>
          </a:xfrm>
          <a:prstGeom prst="rect">
            <a:avLst/>
          </a:prstGeom>
        </p:spPr>
        <p:txBody>
          <a:bodyPr>
            <a:spAutoFit/>
          </a:bodyPr>
          <a:lstStyle/>
          <a:p>
            <a:pPr marL="285750" indent="-285750">
              <a:buFont typeface="Arial" panose="020B0604020202020204" pitchFamily="34" charset="0"/>
              <a:buChar char="•"/>
            </a:pPr>
            <a:r>
              <a:rPr lang="en-US" dirty="0">
                <a:latin typeface="Calibri" panose="020F0502020204030204" pitchFamily="34" charset="0"/>
              </a:rPr>
              <a:t>Aluminum Sulfate (Alum) is used as coagulant to form flocculent</a:t>
            </a:r>
          </a:p>
          <a:p>
            <a:endParaRPr lang="en-US"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Alum delivered about once a week (2 truck loads per order).</a:t>
            </a:r>
          </a:p>
          <a:p>
            <a:endParaRPr lang="en-US" dirty="0">
              <a:latin typeface="Calibri" panose="020F050202020403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9538" y="1936136"/>
            <a:ext cx="2802182" cy="19904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1881" y="3787547"/>
            <a:ext cx="1863734" cy="24849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7878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6446" y="2077222"/>
            <a:ext cx="2509985" cy="1882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219381" y="1398494"/>
            <a:ext cx="8603697" cy="842654"/>
          </a:xfrm>
        </p:spPr>
        <p:txBody>
          <a:bodyPr>
            <a:normAutofit fontScale="90000"/>
          </a:bodyPr>
          <a:lstStyle/>
          <a:p>
            <a:br>
              <a:rPr lang="en-US" sz="2800" dirty="0"/>
            </a:br>
            <a:br>
              <a:rPr lang="en-US" sz="3200" dirty="0">
                <a:latin typeface="Calibri" panose="020F0502020204030204" pitchFamily="34" charset="0"/>
              </a:rPr>
            </a:br>
            <a:endParaRPr lang="en-US" dirty="0"/>
          </a:p>
        </p:txBody>
      </p:sp>
      <p:sp>
        <p:nvSpPr>
          <p:cNvPr id="6" name="TextBox 5"/>
          <p:cNvSpPr txBox="1"/>
          <p:nvPr/>
        </p:nvSpPr>
        <p:spPr>
          <a:xfrm>
            <a:off x="219380" y="1421380"/>
            <a:ext cx="8687228" cy="707886"/>
          </a:xfrm>
          <a:prstGeom prst="rect">
            <a:avLst/>
          </a:prstGeom>
          <a:noFill/>
        </p:spPr>
        <p:txBody>
          <a:bodyPr wrap="square" rtlCol="0">
            <a:spAutoFit/>
          </a:bodyPr>
          <a:lstStyle/>
          <a:p>
            <a:r>
              <a:rPr lang="en-US" sz="4000" dirty="0">
                <a:latin typeface="Calibri" panose="020F0502020204030204" pitchFamily="34" charset="0"/>
              </a:rPr>
              <a:t>Sodium Hydroxide</a:t>
            </a:r>
            <a:endParaRPr lang="en-US" sz="4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2076" y="4572165"/>
            <a:ext cx="2765458" cy="20740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7871" y="3795783"/>
            <a:ext cx="2389616" cy="27507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362911" y="2325580"/>
            <a:ext cx="4599447" cy="2585323"/>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rPr>
              <a:t>Sodium Hydroxide (Caustic Soda/</a:t>
            </a:r>
            <a:r>
              <a:rPr lang="en-US" dirty="0" err="1">
                <a:latin typeface="Calibri" panose="020F0502020204030204" pitchFamily="34" charset="0"/>
              </a:rPr>
              <a:t>NaOH</a:t>
            </a:r>
            <a:r>
              <a:rPr lang="en-US" dirty="0">
                <a:latin typeface="Calibri" panose="020F0502020204030204" pitchFamily="34" charset="0"/>
              </a:rPr>
              <a:t>) is added to raise the pH in order to prevent corrosion. Also used to raise pH in Rapid Mix during storm events.</a:t>
            </a:r>
          </a:p>
          <a:p>
            <a:endParaRPr lang="en-US"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Sodium Hydroxide is delivered about once a week in the summer, and every two weeks in the winter.</a:t>
            </a:r>
          </a:p>
          <a:p>
            <a:endParaRPr lang="en-US" dirty="0">
              <a:latin typeface="Calibri" panose="020F0502020204030204" pitchFamily="34" charset="0"/>
            </a:endParaRPr>
          </a:p>
        </p:txBody>
      </p:sp>
    </p:spTree>
    <p:extLst>
      <p:ext uri="{BB962C8B-B14F-4D97-AF65-F5344CB8AC3E}">
        <p14:creationId xmlns:p14="http://schemas.microsoft.com/office/powerpoint/2010/main" val="188348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1" y="1398494"/>
            <a:ext cx="8603697" cy="842654"/>
          </a:xfrm>
        </p:spPr>
        <p:txBody>
          <a:bodyPr>
            <a:normAutofit fontScale="90000"/>
          </a:bodyPr>
          <a:lstStyle/>
          <a:p>
            <a:br>
              <a:rPr lang="en-US" sz="2800" dirty="0"/>
            </a:br>
            <a:br>
              <a:rPr lang="en-US" sz="3200" dirty="0">
                <a:latin typeface="Calibri" panose="020F0502020204030204" pitchFamily="34" charset="0"/>
              </a:rPr>
            </a:br>
            <a:endParaRPr lang="en-US" dirty="0"/>
          </a:p>
        </p:txBody>
      </p:sp>
      <p:sp>
        <p:nvSpPr>
          <p:cNvPr id="6" name="TextBox 5"/>
          <p:cNvSpPr txBox="1"/>
          <p:nvPr/>
        </p:nvSpPr>
        <p:spPr>
          <a:xfrm>
            <a:off x="219380" y="1421380"/>
            <a:ext cx="6844808" cy="707886"/>
          </a:xfrm>
          <a:prstGeom prst="rect">
            <a:avLst/>
          </a:prstGeom>
          <a:noFill/>
        </p:spPr>
        <p:txBody>
          <a:bodyPr wrap="square" rtlCol="0">
            <a:spAutoFit/>
          </a:bodyPr>
          <a:lstStyle/>
          <a:p>
            <a:r>
              <a:rPr lang="en-US" sz="4000" dirty="0">
                <a:latin typeface="Calibri" panose="020F0502020204030204" pitchFamily="34" charset="0"/>
              </a:rPr>
              <a:t>Filter Aid Polymer</a:t>
            </a:r>
            <a:endParaRPr lang="en-US" sz="40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9063" y="2605365"/>
            <a:ext cx="2751891" cy="3669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290146" y="2264034"/>
            <a:ext cx="4572000" cy="1754326"/>
          </a:xfrm>
          <a:prstGeom prst="rect">
            <a:avLst/>
          </a:prstGeom>
        </p:spPr>
        <p:txBody>
          <a:bodyPr>
            <a:spAutoFit/>
          </a:bodyPr>
          <a:lstStyle/>
          <a:p>
            <a:pPr marL="285750" indent="-285750">
              <a:buFont typeface="Arial" panose="020B0604020202020204" pitchFamily="34" charset="0"/>
              <a:buChar char="•"/>
            </a:pPr>
            <a:r>
              <a:rPr lang="en-US" dirty="0">
                <a:latin typeface="Calibri" panose="020F0502020204030204" pitchFamily="34" charset="0"/>
              </a:rPr>
              <a:t>Filter Aid Polymer (Poly) added to assist filters (FAP/Filter Aid Polymer)</a:t>
            </a:r>
          </a:p>
          <a:p>
            <a:endParaRPr lang="en-US"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Filter Aid Polymer delivered about every six months (18 bags per order).</a:t>
            </a:r>
          </a:p>
          <a:p>
            <a:endParaRPr lang="en-US" dirty="0">
              <a:latin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2986" y="4200460"/>
            <a:ext cx="2765458" cy="20740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3643" y="4873448"/>
            <a:ext cx="1868141" cy="14011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5642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2" y="1612581"/>
            <a:ext cx="8603697" cy="722671"/>
          </a:xfrm>
        </p:spPr>
        <p:txBody>
          <a:bodyPr>
            <a:normAutofit fontScale="90000"/>
          </a:bodyPr>
          <a:lstStyle/>
          <a:p>
            <a:r>
              <a:rPr lang="en-US" sz="4400" dirty="0">
                <a:solidFill>
                  <a:schemeClr val="tx1"/>
                </a:solidFill>
                <a:latin typeface="Calibri" panose="020F0502020204030204" pitchFamily="34" charset="0"/>
              </a:rPr>
              <a:t>Powdered Activated Carbon</a:t>
            </a:r>
            <a:br>
              <a:rPr lang="en-US" sz="3200" dirty="0">
                <a:latin typeface="Calibri" panose="020F0502020204030204" pitchFamily="34" charset="0"/>
              </a:rPr>
            </a:b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1975" r="15969" b="2479"/>
          <a:stretch/>
        </p:blipFill>
        <p:spPr>
          <a:xfrm>
            <a:off x="5688623" y="2267095"/>
            <a:ext cx="3068515" cy="3114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7279" t="5785" r="6166" b="4538"/>
          <a:stretch/>
        </p:blipFill>
        <p:spPr>
          <a:xfrm>
            <a:off x="4211515" y="3994872"/>
            <a:ext cx="2045910" cy="2379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298512" y="2267095"/>
            <a:ext cx="3737157" cy="2031325"/>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rPr>
              <a:t>Powder Activated Carbon (PAC) is used for Taste and Odors and algal toxins if required.</a:t>
            </a:r>
          </a:p>
          <a:p>
            <a:endParaRPr lang="en-US"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Powder Activated Carbon “super sacks” delivered via flat bed and stored mostly off-site.</a:t>
            </a:r>
          </a:p>
        </p:txBody>
      </p:sp>
    </p:spTree>
    <p:extLst>
      <p:ext uri="{BB962C8B-B14F-4D97-AF65-F5344CB8AC3E}">
        <p14:creationId xmlns:p14="http://schemas.microsoft.com/office/powerpoint/2010/main" val="385878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4978" y="1383140"/>
            <a:ext cx="4677507" cy="707886"/>
          </a:xfrm>
          <a:prstGeom prst="rect">
            <a:avLst/>
          </a:prstGeom>
          <a:noFill/>
        </p:spPr>
        <p:txBody>
          <a:bodyPr wrap="square" rtlCol="0">
            <a:spAutoFit/>
          </a:bodyPr>
          <a:lstStyle/>
          <a:p>
            <a:r>
              <a:rPr lang="en-US" sz="4000" dirty="0">
                <a:latin typeface="Calibri" panose="020F0502020204030204" pitchFamily="34" charset="0"/>
              </a:rPr>
              <a:t>Backup Power Facility</a:t>
            </a:r>
          </a:p>
        </p:txBody>
      </p:sp>
      <p:sp>
        <p:nvSpPr>
          <p:cNvPr id="4" name="TextBox 3"/>
          <p:cNvSpPr txBox="1"/>
          <p:nvPr/>
        </p:nvSpPr>
        <p:spPr>
          <a:xfrm>
            <a:off x="5565261" y="1872761"/>
            <a:ext cx="2714318" cy="3901068"/>
          </a:xfrm>
          <a:prstGeom prst="rect">
            <a:avLst/>
          </a:prstGeom>
          <a:noFill/>
        </p:spPr>
        <p:txBody>
          <a:bodyPr wrap="square" rtlCol="0">
            <a:spAutoFit/>
          </a:bodyPr>
          <a:lstStyle/>
          <a:p>
            <a:pPr marL="214313" indent="-214313">
              <a:buFont typeface="Arial" panose="020B0604020202020204" pitchFamily="34" charset="0"/>
              <a:buChar char="•"/>
            </a:pPr>
            <a:r>
              <a:rPr lang="en-US" sz="1650" dirty="0">
                <a:latin typeface="Calibri" panose="020F0502020204030204" pitchFamily="34" charset="0"/>
              </a:rPr>
              <a:t>Backup Generators Online</a:t>
            </a:r>
          </a:p>
          <a:p>
            <a:pPr marL="214313" indent="-214313">
              <a:buFont typeface="Arial" panose="020B0604020202020204" pitchFamily="34" charset="0"/>
              <a:buChar char="•"/>
            </a:pPr>
            <a:endParaRPr lang="en-US" sz="1650" dirty="0">
              <a:latin typeface="Calibri" panose="020F0502020204030204" pitchFamily="34" charset="0"/>
            </a:endParaRPr>
          </a:p>
          <a:p>
            <a:pPr marL="214313" indent="-214313">
              <a:buFont typeface="Arial" panose="020B0604020202020204" pitchFamily="34" charset="0"/>
              <a:buChar char="•"/>
            </a:pPr>
            <a:r>
              <a:rPr lang="en-US" sz="1650" dirty="0">
                <a:latin typeface="Calibri" panose="020F0502020204030204" pitchFamily="34" charset="0"/>
              </a:rPr>
              <a:t>2 x 2.5 MW Generators</a:t>
            </a:r>
          </a:p>
          <a:p>
            <a:pPr marL="214313" indent="-214313">
              <a:buFont typeface="Arial" panose="020B0604020202020204" pitchFamily="34" charset="0"/>
              <a:buChar char="•"/>
            </a:pPr>
            <a:endParaRPr lang="en-US" sz="1650" dirty="0">
              <a:latin typeface="Calibri" panose="020F0502020204030204" pitchFamily="34" charset="0"/>
            </a:endParaRPr>
          </a:p>
          <a:p>
            <a:pPr marL="214313" indent="-214313">
              <a:buFont typeface="Arial" panose="020B0604020202020204" pitchFamily="34" charset="0"/>
              <a:buChar char="•"/>
            </a:pPr>
            <a:r>
              <a:rPr lang="en-US" sz="1650" dirty="0">
                <a:latin typeface="Calibri" panose="020F0502020204030204" pitchFamily="34" charset="0"/>
              </a:rPr>
              <a:t>Runs WTP at 37.5 MGD</a:t>
            </a:r>
          </a:p>
          <a:p>
            <a:pPr marL="214313" indent="-214313">
              <a:buFont typeface="Arial" panose="020B0604020202020204" pitchFamily="34" charset="0"/>
              <a:buChar char="•"/>
            </a:pPr>
            <a:endParaRPr lang="en-US" sz="1650" dirty="0">
              <a:latin typeface="Calibri" panose="020F0502020204030204" pitchFamily="34" charset="0"/>
            </a:endParaRPr>
          </a:p>
          <a:p>
            <a:pPr marL="214313" indent="-214313">
              <a:buFont typeface="Arial" panose="020B0604020202020204" pitchFamily="34" charset="0"/>
              <a:buChar char="•"/>
            </a:pPr>
            <a:r>
              <a:rPr lang="en-US" sz="1650" dirty="0">
                <a:latin typeface="Calibri" panose="020F0502020204030204" pitchFamily="34" charset="0"/>
              </a:rPr>
              <a:t>PGE DSG (Dispatchable Standby Generation) Program </a:t>
            </a:r>
          </a:p>
          <a:p>
            <a:pPr marL="214313" indent="-214313">
              <a:buFont typeface="Arial" panose="020B0604020202020204" pitchFamily="34" charset="0"/>
              <a:buChar char="•"/>
            </a:pPr>
            <a:endParaRPr lang="en-US" sz="1650" dirty="0">
              <a:latin typeface="Calibri" panose="020F0502020204030204" pitchFamily="34" charset="0"/>
            </a:endParaRPr>
          </a:p>
          <a:p>
            <a:pPr marL="214313" indent="-214313">
              <a:buFont typeface="Arial" panose="020B0604020202020204" pitchFamily="34" charset="0"/>
              <a:buChar char="•"/>
            </a:pPr>
            <a:r>
              <a:rPr lang="en-US" sz="1650" dirty="0">
                <a:latin typeface="Calibri" panose="020F0502020204030204" pitchFamily="34" charset="0"/>
              </a:rPr>
              <a:t>15,000-gallon diesel fuel tank</a:t>
            </a:r>
          </a:p>
          <a:p>
            <a:pPr marL="214313" indent="-214313">
              <a:buFont typeface="Arial" panose="020B0604020202020204" pitchFamily="34" charset="0"/>
              <a:buChar char="•"/>
            </a:pPr>
            <a:endParaRPr lang="en-US" sz="1650" dirty="0">
              <a:latin typeface="Calibri" panose="020F0502020204030204" pitchFamily="34" charset="0"/>
            </a:endParaRPr>
          </a:p>
          <a:p>
            <a:pPr marL="214313" indent="-214313">
              <a:buFont typeface="Arial" panose="020B0604020202020204" pitchFamily="34" charset="0"/>
              <a:buChar char="•"/>
            </a:pPr>
            <a:r>
              <a:rPr lang="en-US" sz="1650" dirty="0">
                <a:latin typeface="Calibri" panose="020F0502020204030204" pitchFamily="34" charset="0"/>
              </a:rPr>
              <a:t>Enough fuel for 48 hours at full capacity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3731" y="3729997"/>
            <a:ext cx="2736989" cy="27147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6440" t="14609" r="37253" b="41284"/>
          <a:stretch/>
        </p:blipFill>
        <p:spPr>
          <a:xfrm>
            <a:off x="653304" y="2286000"/>
            <a:ext cx="3165232" cy="21629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5225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2" y="1612581"/>
            <a:ext cx="8603697" cy="722671"/>
          </a:xfrm>
        </p:spPr>
        <p:txBody>
          <a:bodyPr>
            <a:normAutofit fontScale="90000"/>
          </a:bodyPr>
          <a:lstStyle/>
          <a:p>
            <a:r>
              <a:rPr lang="en-US" sz="4400" dirty="0">
                <a:solidFill>
                  <a:schemeClr val="tx1"/>
                </a:solidFill>
                <a:latin typeface="Calibri" panose="020F0502020204030204" pitchFamily="34" charset="0"/>
              </a:rPr>
              <a:t>Operations</a:t>
            </a:r>
            <a:br>
              <a:rPr lang="en-US" sz="3200" dirty="0">
                <a:latin typeface="Calibri" panose="020F0502020204030204" pitchFamily="34" charset="0"/>
              </a:rPr>
            </a:br>
            <a:endParaRPr lang="en-US" dirty="0"/>
          </a:p>
        </p:txBody>
      </p:sp>
      <p:sp>
        <p:nvSpPr>
          <p:cNvPr id="5" name="Rectangle 4"/>
          <p:cNvSpPr/>
          <p:nvPr/>
        </p:nvSpPr>
        <p:spPr>
          <a:xfrm>
            <a:off x="515757" y="3056619"/>
            <a:ext cx="2825826" cy="2031325"/>
          </a:xfrm>
          <a:prstGeom prst="rect">
            <a:avLst/>
          </a:prstGeom>
        </p:spPr>
        <p:txBody>
          <a:bodyPr wrap="square">
            <a:spAutoFit/>
          </a:bodyPr>
          <a:lstStyle/>
          <a:p>
            <a:pPr marL="342900" indent="-342900">
              <a:buFont typeface="Arial" panose="020B0604020202020204" pitchFamily="34" charset="0"/>
              <a:buChar char="•"/>
            </a:pPr>
            <a:r>
              <a:rPr lang="en-US" dirty="0">
                <a:latin typeface="Calibri" panose="020F0502020204030204" pitchFamily="34" charset="0"/>
              </a:rPr>
              <a:t>8 Operators (levels 1-4)</a:t>
            </a:r>
          </a:p>
          <a:p>
            <a:pPr marL="342900" indent="-342900">
              <a:buFont typeface="Arial" panose="020B0604020202020204" pitchFamily="34" charset="0"/>
              <a:buChar char="•"/>
            </a:pPr>
            <a:endParaRPr lang="en-US" dirty="0">
              <a:latin typeface="Calibri" panose="020F0502020204030204" pitchFamily="34" charset="0"/>
            </a:endParaRPr>
          </a:p>
          <a:p>
            <a:pPr marL="342900" indent="-342900">
              <a:buFont typeface="Arial" panose="020B0604020202020204" pitchFamily="34" charset="0"/>
              <a:buChar char="•"/>
            </a:pPr>
            <a:r>
              <a:rPr lang="en-US" dirty="0">
                <a:latin typeface="Calibri" panose="020F0502020204030204" pitchFamily="34" charset="0"/>
              </a:rPr>
              <a:t>12 Hour shifts</a:t>
            </a:r>
          </a:p>
          <a:p>
            <a:pPr marL="342900" indent="-342900">
              <a:buFont typeface="Arial" panose="020B0604020202020204" pitchFamily="34" charset="0"/>
              <a:buChar char="•"/>
            </a:pPr>
            <a:endParaRPr lang="en-US" dirty="0">
              <a:latin typeface="Calibri" panose="020F0502020204030204" pitchFamily="34" charset="0"/>
            </a:endParaRPr>
          </a:p>
          <a:p>
            <a:pPr marL="342900" indent="-342900">
              <a:buFont typeface="Arial" panose="020B0604020202020204" pitchFamily="34" charset="0"/>
              <a:buChar char="•"/>
            </a:pPr>
            <a:r>
              <a:rPr lang="en-US" dirty="0">
                <a:latin typeface="Calibri" panose="020F0502020204030204" pitchFamily="34" charset="0"/>
              </a:rPr>
              <a:t>7 days on 7 days off</a:t>
            </a:r>
          </a:p>
          <a:p>
            <a:pPr marL="342900" indent="-342900">
              <a:buFont typeface="Arial" panose="020B0604020202020204" pitchFamily="34" charset="0"/>
              <a:buChar char="•"/>
            </a:pPr>
            <a:endParaRPr lang="en-US" dirty="0">
              <a:latin typeface="Calibri" panose="020F0502020204030204" pitchFamily="34" charset="0"/>
            </a:endParaRPr>
          </a:p>
          <a:p>
            <a:pPr marL="342900" indent="-342900">
              <a:buFont typeface="Arial" panose="020B0604020202020204" pitchFamily="34" charset="0"/>
              <a:buChar char="•"/>
            </a:pPr>
            <a:r>
              <a:rPr lang="en-US" dirty="0">
                <a:latin typeface="Calibri" panose="020F0502020204030204" pitchFamily="34" charset="0"/>
              </a:rPr>
              <a:t>Day and Night shift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1583" y="2103032"/>
            <a:ext cx="5273157" cy="39548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9570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2894" y="3348981"/>
            <a:ext cx="3818794" cy="28640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219382" y="1612581"/>
            <a:ext cx="8603697" cy="722671"/>
          </a:xfrm>
        </p:spPr>
        <p:txBody>
          <a:bodyPr>
            <a:normAutofit fontScale="90000"/>
          </a:bodyPr>
          <a:lstStyle/>
          <a:p>
            <a:r>
              <a:rPr lang="en-US" sz="4400" dirty="0">
                <a:solidFill>
                  <a:schemeClr val="tx1"/>
                </a:solidFill>
                <a:latin typeface="Calibri" panose="020F0502020204030204" pitchFamily="34" charset="0"/>
              </a:rPr>
              <a:t>Laboratory</a:t>
            </a:r>
            <a:br>
              <a:rPr lang="en-US" sz="3200" dirty="0">
                <a:latin typeface="Calibri" panose="020F0502020204030204" pitchFamily="34" charset="0"/>
              </a:rPr>
            </a:b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234" y="2456920"/>
            <a:ext cx="3752333" cy="27812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2229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2" y="1612581"/>
            <a:ext cx="8603697" cy="722671"/>
          </a:xfrm>
        </p:spPr>
        <p:txBody>
          <a:bodyPr>
            <a:normAutofit fontScale="90000"/>
          </a:bodyPr>
          <a:lstStyle/>
          <a:p>
            <a:r>
              <a:rPr lang="en-US" sz="4400" dirty="0">
                <a:solidFill>
                  <a:schemeClr val="tx1"/>
                </a:solidFill>
                <a:latin typeface="Calibri" panose="020F0502020204030204" pitchFamily="34" charset="0"/>
              </a:rPr>
              <a:t>1976</a:t>
            </a:r>
            <a:br>
              <a:rPr lang="en-US" sz="3200" dirty="0">
                <a:latin typeface="Calibri" panose="020F0502020204030204" pitchFamily="34" charset="0"/>
              </a:rPr>
            </a:br>
            <a:endParaRPr lang="en-US" dirty="0"/>
          </a:p>
        </p:txBody>
      </p:sp>
      <p:sp>
        <p:nvSpPr>
          <p:cNvPr id="5" name="Rectangle 4"/>
          <p:cNvSpPr/>
          <p:nvPr/>
        </p:nvSpPr>
        <p:spPr>
          <a:xfrm>
            <a:off x="219382" y="2335252"/>
            <a:ext cx="2825826" cy="2542363"/>
          </a:xfrm>
          <a:prstGeom prst="rect">
            <a:avLst/>
          </a:prstGeom>
        </p:spPr>
        <p:txBody>
          <a:bodyPr wrap="square">
            <a:spAutoFit/>
          </a:bodyPr>
          <a:lstStyle/>
          <a:p>
            <a:pPr marL="214313" indent="-214313">
              <a:lnSpc>
                <a:spcPct val="150000"/>
              </a:lnSpc>
              <a:buFont typeface="Arial" panose="020B0604020202020204" pitchFamily="34" charset="0"/>
              <a:buChar char="•"/>
            </a:pPr>
            <a:r>
              <a:rPr lang="en-US" dirty="0">
                <a:latin typeface="Calibri" panose="020F0502020204030204" pitchFamily="34" charset="0"/>
              </a:rPr>
              <a:t>20 MGD</a:t>
            </a:r>
          </a:p>
          <a:p>
            <a:pPr marL="214313" indent="-214313">
              <a:lnSpc>
                <a:spcPct val="150000"/>
              </a:lnSpc>
              <a:buFont typeface="Arial" panose="020B0604020202020204" pitchFamily="34" charset="0"/>
              <a:buChar char="•"/>
            </a:pPr>
            <a:r>
              <a:rPr lang="en-US" dirty="0">
                <a:latin typeface="Calibri" panose="020F0502020204030204" pitchFamily="34" charset="0"/>
              </a:rPr>
              <a:t>4 Filters</a:t>
            </a:r>
          </a:p>
          <a:p>
            <a:pPr marL="214313" indent="-214313">
              <a:lnSpc>
                <a:spcPct val="150000"/>
              </a:lnSpc>
              <a:buFont typeface="Arial" panose="020B0604020202020204" pitchFamily="34" charset="0"/>
              <a:buChar char="•"/>
            </a:pPr>
            <a:r>
              <a:rPr lang="en-US" dirty="0">
                <a:latin typeface="Calibri" panose="020F0502020204030204" pitchFamily="34" charset="0"/>
              </a:rPr>
              <a:t>2 Sedimentation Basins (A-B)</a:t>
            </a:r>
          </a:p>
          <a:p>
            <a:pPr marL="214313" indent="-214313">
              <a:lnSpc>
                <a:spcPct val="150000"/>
              </a:lnSpc>
              <a:buFont typeface="Arial" panose="020B0604020202020204" pitchFamily="34" charset="0"/>
              <a:buChar char="•"/>
            </a:pPr>
            <a:r>
              <a:rPr lang="en-US" dirty="0">
                <a:latin typeface="Calibri" panose="020F0502020204030204" pitchFamily="34" charset="0"/>
              </a:rPr>
              <a:t>1 FW Pump Station</a:t>
            </a:r>
          </a:p>
          <a:p>
            <a:pPr marL="214313" indent="-214313">
              <a:lnSpc>
                <a:spcPct val="150000"/>
              </a:lnSpc>
              <a:buFont typeface="Arial" panose="020B0604020202020204" pitchFamily="34" charset="0"/>
              <a:buChar char="•"/>
            </a:pPr>
            <a:r>
              <a:rPr lang="en-US" dirty="0">
                <a:latin typeface="Calibri" panose="020F0502020204030204" pitchFamily="34" charset="0"/>
              </a:rPr>
              <a:t>And lots of Filbert trees!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9287" y="2071472"/>
            <a:ext cx="5273157" cy="36705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7781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82" y="1612581"/>
            <a:ext cx="8603697" cy="722671"/>
          </a:xfrm>
        </p:spPr>
        <p:txBody>
          <a:bodyPr>
            <a:normAutofit fontScale="90000"/>
          </a:bodyPr>
          <a:lstStyle/>
          <a:p>
            <a:r>
              <a:rPr lang="en-US" sz="4400" dirty="0">
                <a:solidFill>
                  <a:schemeClr val="tx1"/>
                </a:solidFill>
                <a:latin typeface="Calibri" panose="020F0502020204030204" pitchFamily="34" charset="0"/>
              </a:rPr>
              <a:t>2023</a:t>
            </a:r>
            <a:br>
              <a:rPr lang="en-US" sz="3200" dirty="0">
                <a:latin typeface="Calibri" panose="020F0502020204030204" pitchFamily="34" charset="0"/>
              </a:rPr>
            </a:br>
            <a:endParaRPr lang="en-US" dirty="0"/>
          </a:p>
        </p:txBody>
      </p:sp>
      <p:sp>
        <p:nvSpPr>
          <p:cNvPr id="5" name="Rectangle 4"/>
          <p:cNvSpPr/>
          <p:nvPr/>
        </p:nvSpPr>
        <p:spPr>
          <a:xfrm>
            <a:off x="219382" y="2335252"/>
            <a:ext cx="2825826" cy="2585323"/>
          </a:xfrm>
          <a:prstGeom prst="rect">
            <a:avLst/>
          </a:prstGeom>
        </p:spPr>
        <p:txBody>
          <a:bodyPr wrap="square">
            <a:spAutoFit/>
          </a:bodyPr>
          <a:lstStyle/>
          <a:p>
            <a:pPr marL="214313" indent="-214313">
              <a:lnSpc>
                <a:spcPct val="150000"/>
              </a:lnSpc>
              <a:buFont typeface="Arial" panose="020B0604020202020204" pitchFamily="34" charset="0"/>
              <a:buChar char="•"/>
            </a:pPr>
            <a:r>
              <a:rPr lang="en-US" dirty="0">
                <a:latin typeface="Calibri" panose="020F0502020204030204" pitchFamily="34" charset="0"/>
              </a:rPr>
              <a:t>85 MGD</a:t>
            </a:r>
          </a:p>
          <a:p>
            <a:pPr marL="214313" indent="-214313">
              <a:lnSpc>
                <a:spcPct val="150000"/>
              </a:lnSpc>
              <a:buFont typeface="Arial" panose="020B0604020202020204" pitchFamily="34" charset="0"/>
              <a:buChar char="•"/>
            </a:pPr>
            <a:r>
              <a:rPr lang="en-US" dirty="0">
                <a:latin typeface="Calibri" panose="020F0502020204030204" pitchFamily="34" charset="0"/>
              </a:rPr>
              <a:t>16 Filters</a:t>
            </a:r>
          </a:p>
          <a:p>
            <a:pPr marL="214313" indent="-214313">
              <a:lnSpc>
                <a:spcPct val="150000"/>
              </a:lnSpc>
              <a:buFont typeface="Arial" panose="020B0604020202020204" pitchFamily="34" charset="0"/>
              <a:buChar char="•"/>
            </a:pPr>
            <a:r>
              <a:rPr lang="en-US" dirty="0">
                <a:latin typeface="Calibri" panose="020F0502020204030204" pitchFamily="34" charset="0"/>
              </a:rPr>
              <a:t>7 Sedimentation Basins (A-G)</a:t>
            </a:r>
          </a:p>
          <a:p>
            <a:pPr marL="214313" indent="-214313">
              <a:lnSpc>
                <a:spcPct val="150000"/>
              </a:lnSpc>
              <a:buFont typeface="Arial" panose="020B0604020202020204" pitchFamily="34" charset="0"/>
              <a:buChar char="•"/>
            </a:pPr>
            <a:r>
              <a:rPr lang="en-US" dirty="0">
                <a:latin typeface="Calibri" panose="020F0502020204030204" pitchFamily="34" charset="0"/>
              </a:rPr>
              <a:t>2 FW Pump Stations</a:t>
            </a:r>
          </a:p>
          <a:p>
            <a:pPr marL="214313" indent="-214313">
              <a:lnSpc>
                <a:spcPct val="150000"/>
              </a:lnSpc>
              <a:buFont typeface="Arial" panose="020B0604020202020204" pitchFamily="34" charset="0"/>
              <a:buChar char="•"/>
            </a:pPr>
            <a:r>
              <a:rPr lang="en-US" dirty="0">
                <a:latin typeface="Calibri" panose="020F0502020204030204" pitchFamily="34" charset="0"/>
              </a:rPr>
              <a:t>No more Filbert trees!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9216" t="2403"/>
          <a:stretch/>
        </p:blipFill>
        <p:spPr>
          <a:xfrm>
            <a:off x="3264408" y="2151168"/>
            <a:ext cx="5277181" cy="35821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3416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092" y="5321148"/>
            <a:ext cx="4182131" cy="815248"/>
          </a:xfrm>
        </p:spPr>
        <p:txBody>
          <a:bodyPr>
            <a:normAutofit fontScale="90000"/>
          </a:bodyPr>
          <a:lstStyle/>
          <a:p>
            <a:pPr algn="ctr"/>
            <a:br>
              <a:rPr lang="en-US" sz="2800" dirty="0"/>
            </a:br>
            <a:endParaRPr lang="en-US" dirty="0"/>
          </a:p>
        </p:txBody>
      </p:sp>
      <p:sp>
        <p:nvSpPr>
          <p:cNvPr id="3" name="Content Placeholder 2"/>
          <p:cNvSpPr>
            <a:spLocks noGrp="1"/>
          </p:cNvSpPr>
          <p:nvPr>
            <p:ph idx="1"/>
          </p:nvPr>
        </p:nvSpPr>
        <p:spPr>
          <a:xfrm>
            <a:off x="306200" y="1775755"/>
            <a:ext cx="8422046" cy="1542095"/>
          </a:xfrm>
        </p:spPr>
        <p:txBody>
          <a:bodyPr>
            <a:noAutofit/>
          </a:bodyPr>
          <a:lstStyle/>
          <a:p>
            <a:pPr marL="285750" indent="-285750">
              <a:lnSpc>
                <a:spcPct val="100000"/>
              </a:lnSpc>
              <a:spcBef>
                <a:spcPts val="0"/>
              </a:spcBef>
            </a:pPr>
            <a:r>
              <a:rPr lang="en-US" sz="2200" dirty="0"/>
              <a:t>Largest conventional water treatment plant (WTP) in Oregon with a peak capacity of </a:t>
            </a:r>
            <a:r>
              <a:rPr lang="en-US" sz="2200" b="1" dirty="0"/>
              <a:t>85 million</a:t>
            </a:r>
            <a:r>
              <a:rPr lang="en-US" sz="2200" dirty="0"/>
              <a:t> gallons of water per day (MGD).</a:t>
            </a:r>
          </a:p>
          <a:p>
            <a:pPr marL="0" indent="0">
              <a:buNone/>
            </a:pPr>
            <a:endParaRPr lang="en-US" sz="2200" dirty="0"/>
          </a:p>
        </p:txBody>
      </p:sp>
      <p:sp>
        <p:nvSpPr>
          <p:cNvPr id="6" name="Title 1">
            <a:extLst>
              <a:ext uri="{FF2B5EF4-FFF2-40B4-BE49-F238E27FC236}">
                <a16:creationId xmlns:a16="http://schemas.microsoft.com/office/drawing/2014/main" id="{11571AB1-2E98-4D00-B8A7-43E4951BA1CF}"/>
              </a:ext>
            </a:extLst>
          </p:cNvPr>
          <p:cNvSpPr txBox="1">
            <a:spLocks/>
          </p:cNvSpPr>
          <p:nvPr/>
        </p:nvSpPr>
        <p:spPr>
          <a:xfrm>
            <a:off x="220098" y="994739"/>
            <a:ext cx="9222666" cy="1060398"/>
          </a:xfrm>
          <a:prstGeom prst="rect">
            <a:avLst/>
          </a:prstGeom>
          <a:noFill/>
          <a:ln>
            <a:noFill/>
          </a:ln>
        </p:spPr>
        <p:txBody>
          <a:bodyPr spcFirstLastPara="1" vert="horz" wrap="square" lIns="91425" tIns="45700" rIns="91425" bIns="45700" rtlCol="0" anchor="ctr" anchorCtr="0">
            <a:noAutofit/>
          </a:bodyPr>
          <a:lstStyle>
            <a:lvl1pPr lvl="0" algn="l" defTabSz="685783" rtl="0" eaLnBrk="1" latinLnBrk="0" hangingPunct="1">
              <a:lnSpc>
                <a:spcPct val="90000"/>
              </a:lnSpc>
              <a:spcBef>
                <a:spcPts val="0"/>
              </a:spcBef>
              <a:spcAft>
                <a:spcPts val="0"/>
              </a:spcAft>
              <a:buClr>
                <a:srgbClr val="5B8AB5"/>
              </a:buClr>
              <a:buSzPts val="2700"/>
              <a:buFont typeface="Calibri"/>
              <a:buNone/>
              <a:defRPr sz="2700" b="0" kern="1200">
                <a:solidFill>
                  <a:srgbClr val="5B8AB5"/>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sz="4000" dirty="0">
                <a:solidFill>
                  <a:schemeClr val="accent5"/>
                </a:solidFill>
                <a:latin typeface="+mn-lt"/>
              </a:rPr>
              <a:t>Joint Water Commission</a:t>
            </a:r>
          </a:p>
        </p:txBody>
      </p:sp>
      <p:pic>
        <p:nvPicPr>
          <p:cNvPr id="4" name="Picture 3"/>
          <p:cNvPicPr>
            <a:picLocks noChangeAspect="1"/>
          </p:cNvPicPr>
          <p:nvPr/>
        </p:nvPicPr>
        <p:blipFill rotWithShape="1">
          <a:blip r:embed="rId3"/>
          <a:srcRect l="3544" t="4803" r="3337" b="4687"/>
          <a:stretch/>
        </p:blipFill>
        <p:spPr>
          <a:xfrm>
            <a:off x="1711354" y="2836153"/>
            <a:ext cx="5796794" cy="3665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18078534"/>
      </p:ext>
    </p:extLst>
  </p:cSld>
  <p:clrMapOvr>
    <a:masterClrMapping/>
  </p:clrMapOvr>
  <mc:AlternateContent xmlns:mc="http://schemas.openxmlformats.org/markup-compatibility/2006" xmlns:p14="http://schemas.microsoft.com/office/powerpoint/2010/main">
    <mc:Choice Requires="p14">
      <p:transition spd="med" p14:dur="700" advTm="10834">
        <p:fade/>
      </p:transition>
    </mc:Choice>
    <mc:Fallback xmlns="">
      <p:transition spd="med" advTm="10834">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0988" y="1314450"/>
            <a:ext cx="4038152" cy="707886"/>
          </a:xfrm>
          <a:prstGeom prst="rect">
            <a:avLst/>
          </a:prstGeom>
          <a:noFill/>
        </p:spPr>
        <p:txBody>
          <a:bodyPr wrap="square" rtlCol="0">
            <a:spAutoFit/>
          </a:bodyPr>
          <a:lstStyle/>
          <a:p>
            <a:r>
              <a:rPr lang="en-US" sz="4000" dirty="0">
                <a:solidFill>
                  <a:schemeClr val="accent5"/>
                </a:solidFill>
              </a:rPr>
              <a:t>Tualatin River</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41" r="1644"/>
          <a:stretch/>
        </p:blipFill>
        <p:spPr>
          <a:xfrm>
            <a:off x="4729752" y="2330705"/>
            <a:ext cx="3767134" cy="305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640" y="2330706"/>
            <a:ext cx="3821500" cy="3057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50026368"/>
      </p:ext>
    </p:extLst>
  </p:cSld>
  <p:clrMapOvr>
    <a:masterClrMapping/>
  </p:clrMapOvr>
  <mc:AlternateContent xmlns:mc="http://schemas.openxmlformats.org/markup-compatibility/2006" xmlns:p14="http://schemas.microsoft.com/office/powerpoint/2010/main">
    <mc:Choice Requires="p14">
      <p:transition spd="med" p14:dur="700" advTm="11274">
        <p:fade/>
      </p:transition>
    </mc:Choice>
    <mc:Fallback xmlns="">
      <p:transition spd="med" advTm="11274">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6165" y="1314450"/>
            <a:ext cx="8053451" cy="707886"/>
          </a:xfrm>
          <a:prstGeom prst="rect">
            <a:avLst/>
          </a:prstGeom>
          <a:noFill/>
        </p:spPr>
        <p:txBody>
          <a:bodyPr wrap="square" rtlCol="0">
            <a:spAutoFit/>
          </a:bodyPr>
          <a:lstStyle/>
          <a:p>
            <a:r>
              <a:rPr lang="en-US" sz="4000" dirty="0">
                <a:solidFill>
                  <a:schemeClr val="accent5"/>
                </a:solidFill>
              </a:rPr>
              <a:t>Hagg Lake &amp; Barney Reservoir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9" y="2389209"/>
            <a:ext cx="4211219" cy="28074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046" y="2389209"/>
            <a:ext cx="4193888" cy="28074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63266683"/>
      </p:ext>
    </p:extLst>
  </p:cSld>
  <p:clrMapOvr>
    <a:masterClrMapping/>
  </p:clrMapOvr>
  <mc:AlternateContent xmlns:mc="http://schemas.openxmlformats.org/markup-compatibility/2006" xmlns:p14="http://schemas.microsoft.com/office/powerpoint/2010/main">
    <mc:Choice Requires="p14">
      <p:transition spd="med" p14:dur="700" advTm="10690">
        <p:fade/>
      </p:transition>
    </mc:Choice>
    <mc:Fallback xmlns="">
      <p:transition spd="med" advTm="1069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1064" y="1314450"/>
            <a:ext cx="7225606" cy="707886"/>
          </a:xfrm>
          <a:prstGeom prst="rect">
            <a:avLst/>
          </a:prstGeom>
          <a:noFill/>
        </p:spPr>
        <p:txBody>
          <a:bodyPr wrap="square" rtlCol="0">
            <a:spAutoFit/>
          </a:bodyPr>
          <a:lstStyle/>
          <a:p>
            <a:r>
              <a:rPr lang="en-US" sz="4000" dirty="0">
                <a:solidFill>
                  <a:schemeClr val="accent5"/>
                </a:solidFill>
              </a:rPr>
              <a:t>Spring Hill Pumping Plant</a:t>
            </a:r>
          </a:p>
        </p:txBody>
      </p:sp>
      <p:sp>
        <p:nvSpPr>
          <p:cNvPr id="2" name="TextBox 1"/>
          <p:cNvSpPr txBox="1"/>
          <p:nvPr/>
        </p:nvSpPr>
        <p:spPr>
          <a:xfrm>
            <a:off x="421064" y="2155047"/>
            <a:ext cx="8072305" cy="769441"/>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chemeClr val="bg2">
                    <a:lumMod val="10000"/>
                  </a:schemeClr>
                </a:solidFill>
              </a:rPr>
              <a:t>Shared with Tualatin Valley Irrigation District</a:t>
            </a:r>
          </a:p>
          <a:p>
            <a:pPr marL="342900" indent="-342900">
              <a:buFont typeface="Arial" panose="020B0604020202020204" pitchFamily="34" charset="0"/>
              <a:buChar char="•"/>
            </a:pPr>
            <a:r>
              <a:rPr lang="en-US" sz="2200" dirty="0">
                <a:solidFill>
                  <a:schemeClr val="bg2">
                    <a:lumMod val="10000"/>
                  </a:schemeClr>
                </a:solidFill>
              </a:rPr>
              <a:t>Owned by the Bureau of Reclamation</a:t>
            </a:r>
          </a:p>
        </p:txBody>
      </p:sp>
      <p:pic>
        <p:nvPicPr>
          <p:cNvPr id="9" name="Picture 8"/>
          <p:cNvPicPr>
            <a:picLocks noChangeAspect="1"/>
          </p:cNvPicPr>
          <p:nvPr/>
        </p:nvPicPr>
        <p:blipFill>
          <a:blip r:embed="rId2"/>
          <a:stretch>
            <a:fillRect/>
          </a:stretch>
        </p:blipFill>
        <p:spPr>
          <a:xfrm>
            <a:off x="500975" y="3109935"/>
            <a:ext cx="3956241" cy="2951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6936" y="3109935"/>
            <a:ext cx="3956241" cy="29671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38278447"/>
      </p:ext>
    </p:extLst>
  </p:cSld>
  <p:clrMapOvr>
    <a:masterClrMapping/>
  </p:clrMapOvr>
  <mc:AlternateContent xmlns:mc="http://schemas.openxmlformats.org/markup-compatibility/2006" xmlns:p14="http://schemas.microsoft.com/office/powerpoint/2010/main">
    <mc:Choice Requires="p14">
      <p:transition spd="med" p14:dur="700" advTm="10782">
        <p:fade/>
      </p:transition>
    </mc:Choice>
    <mc:Fallback xmlns="">
      <p:transition spd="med" advTm="10782">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585856" y="3595673"/>
            <a:ext cx="3769799" cy="28273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475131" y="1314450"/>
            <a:ext cx="7171539" cy="707886"/>
          </a:xfrm>
          <a:prstGeom prst="rect">
            <a:avLst/>
          </a:prstGeom>
          <a:noFill/>
        </p:spPr>
        <p:txBody>
          <a:bodyPr wrap="square" rtlCol="0">
            <a:spAutoFit/>
          </a:bodyPr>
          <a:lstStyle/>
          <a:p>
            <a:r>
              <a:rPr lang="en-US" sz="4000" dirty="0"/>
              <a:t>Raw Water Pumps</a:t>
            </a:r>
          </a:p>
        </p:txBody>
      </p:sp>
      <p:sp>
        <p:nvSpPr>
          <p:cNvPr id="2" name="TextBox 1"/>
          <p:cNvSpPr txBox="1"/>
          <p:nvPr/>
        </p:nvSpPr>
        <p:spPr>
          <a:xfrm>
            <a:off x="533677" y="1997758"/>
            <a:ext cx="3946043" cy="646331"/>
          </a:xfrm>
          <a:prstGeom prst="rect">
            <a:avLst/>
          </a:prstGeom>
          <a:noFill/>
        </p:spPr>
        <p:txBody>
          <a:bodyPr wrap="square" rtlCol="0">
            <a:spAutoFit/>
          </a:bodyPr>
          <a:lstStyle/>
          <a:p>
            <a:r>
              <a:rPr lang="en-US" b="1" dirty="0">
                <a:latin typeface="Calibri" panose="020F0502020204030204" pitchFamily="34" charset="0"/>
              </a:rPr>
              <a:t>4 Pumps (Brand new)</a:t>
            </a:r>
          </a:p>
          <a:p>
            <a:pPr marL="285750" indent="-285750">
              <a:buFont typeface="Arial" panose="020B0604020202020204" pitchFamily="34" charset="0"/>
              <a:buChar char="•"/>
            </a:pPr>
            <a:r>
              <a:rPr lang="en-US" dirty="0">
                <a:latin typeface="Calibri" panose="020F0502020204030204" pitchFamily="34" charset="0"/>
              </a:rPr>
              <a:t>400 HP/16,000 GPM each</a:t>
            </a:r>
          </a:p>
        </p:txBody>
      </p:sp>
      <p:pic>
        <p:nvPicPr>
          <p:cNvPr id="3" name="Picture 2">
            <a:extLst>
              <a:ext uri="{FF2B5EF4-FFF2-40B4-BE49-F238E27FC236}">
                <a16:creationId xmlns:a16="http://schemas.microsoft.com/office/drawing/2014/main" id="{66E65746-4A50-F064-C13F-33FBDE85CEC7}"/>
              </a:ext>
            </a:extLst>
          </p:cNvPr>
          <p:cNvPicPr>
            <a:picLocks noChangeAspect="1"/>
          </p:cNvPicPr>
          <p:nvPr/>
        </p:nvPicPr>
        <p:blipFill>
          <a:blip r:embed="rId3"/>
          <a:stretch>
            <a:fillRect/>
          </a:stretch>
        </p:blipFill>
        <p:spPr>
          <a:xfrm>
            <a:off x="4887510" y="2112776"/>
            <a:ext cx="3798137" cy="43102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83864115-1AC7-75AE-B158-01DE8BA4F654}"/>
              </a:ext>
            </a:extLst>
          </p:cNvPr>
          <p:cNvSpPr txBox="1"/>
          <p:nvPr/>
        </p:nvSpPr>
        <p:spPr>
          <a:xfrm>
            <a:off x="533677" y="2601794"/>
            <a:ext cx="3946043" cy="646331"/>
          </a:xfrm>
          <a:prstGeom prst="rect">
            <a:avLst/>
          </a:prstGeom>
          <a:noFill/>
        </p:spPr>
        <p:txBody>
          <a:bodyPr wrap="square" rtlCol="0">
            <a:spAutoFit/>
          </a:bodyPr>
          <a:lstStyle/>
          <a:p>
            <a:r>
              <a:rPr lang="en-US" b="1" dirty="0">
                <a:latin typeface="Calibri" panose="020F0502020204030204" pitchFamily="34" charset="0"/>
              </a:rPr>
              <a:t>2 Raw Water Pipelines to WTP</a:t>
            </a:r>
          </a:p>
          <a:p>
            <a:pPr marL="285750" indent="-285750">
              <a:buFont typeface="Arial" panose="020B0604020202020204" pitchFamily="34" charset="0"/>
              <a:buChar char="•"/>
            </a:pPr>
            <a:r>
              <a:rPr lang="en-US" dirty="0">
                <a:latin typeface="Calibri" panose="020F0502020204030204" pitchFamily="34" charset="0"/>
              </a:rPr>
              <a:t>36” &amp; 42”</a:t>
            </a:r>
          </a:p>
        </p:txBody>
      </p:sp>
    </p:spTree>
    <p:extLst>
      <p:ext uri="{BB962C8B-B14F-4D97-AF65-F5344CB8AC3E}">
        <p14:creationId xmlns:p14="http://schemas.microsoft.com/office/powerpoint/2010/main" val="4160056301"/>
      </p:ext>
    </p:extLst>
  </p:cSld>
  <p:clrMapOvr>
    <a:masterClrMapping/>
  </p:clrMapOvr>
</p:sld>
</file>

<file path=ppt/theme/theme1.xml><?xml version="1.0" encoding="utf-8"?>
<a:theme xmlns:a="http://schemas.openxmlformats.org/drawingml/2006/main" name="Office Theme">
  <a:themeElements>
    <a:clrScheme name="City of Hillsboro">
      <a:dk1>
        <a:srgbClr val="003082"/>
      </a:dk1>
      <a:lt1>
        <a:sysClr val="window" lastClr="FFFFFF"/>
      </a:lt1>
      <a:dk2>
        <a:srgbClr val="4FA800"/>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WC Power Point Template_Standard Size" id="{673DC516-434D-49AB-863F-69C0DD2D05C1}" vid="{85DBF8EF-150A-42A3-B7A9-6D5043C45A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7065663224624FA2DDA84B0613530B" ma:contentTypeVersion="5" ma:contentTypeDescription="Create a new document." ma:contentTypeScope="" ma:versionID="ff42337304289760dcc7cce47ce7d08b">
  <xsd:schema xmlns:xsd="http://www.w3.org/2001/XMLSchema" xmlns:xs="http://www.w3.org/2001/XMLSchema" xmlns:p="http://schemas.microsoft.com/office/2006/metadata/properties" xmlns:ns2="fbea3ac9-dbd6-431f-914a-1c4220b82672" targetNamespace="http://schemas.microsoft.com/office/2006/metadata/properties" ma:root="true" ma:fieldsID="d48c05c4335b77ead05ba2735aaa3bbe" ns2:_="">
    <xsd:import namespace="fbea3ac9-dbd6-431f-914a-1c4220b82672"/>
    <xsd:element name="properties">
      <xsd:complexType>
        <xsd:sequence>
          <xsd:element name="documentManagement">
            <xsd:complexType>
              <xsd:all>
                <xsd:element ref="ns2:Se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ea3ac9-dbd6-431f-914a-1c4220b82672" elementFormDefault="qualified">
    <xsd:import namespace="http://schemas.microsoft.com/office/2006/documentManagement/types"/>
    <xsd:import namespace="http://schemas.microsoft.com/office/infopath/2007/PartnerControls"/>
    <xsd:element name="Section" ma:index="4" nillable="true" ma:displayName="Section" ma:format="Dropdown" ma:internalName="Section" ma:readOnly="false">
      <xsd:simpleType>
        <xsd:restriction base="dms:Choice">
          <xsd:enumeration value="Communications and Marketing Program Info"/>
          <xsd:enumeration value="Identity and Style Guide"/>
          <xsd:enumeration value="Communications Policies and Procedures"/>
          <xsd:enumeration value="Outreach Events"/>
          <xsd:enumeration value="Templates &amp; Resources"/>
          <xsd:enumeration value="Powerpoint Templates"/>
          <xsd:enumeration value="Website"/>
          <xsd:enumeration value="Photography"/>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ma:readOnly="true"/>
        <xsd:element ref="dc:title" minOccurs="0" maxOccurs="1" ma:index="3" ma:displayName="Title"/>
        <xsd:element ref="dc:subject" minOccurs="0" maxOccurs="1"/>
        <xsd:element ref="dc:description" minOccurs="0" maxOccurs="1"/>
        <xsd:element name="keywords" minOccurs="0" maxOccurs="1" type="xsd:string" ma:index="5"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ection xmlns="fbea3ac9-dbd6-431f-914a-1c4220b8267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C90DB5-8350-465D-B7CE-25B51AE588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ea3ac9-dbd6-431f-914a-1c4220b826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CA24D6-7DCE-4F06-BBC4-843C0C88E400}">
  <ds:schemaRefs>
    <ds:schemaRef ds:uri="http://schemas.microsoft.com/office/2006/metadata/properties"/>
    <ds:schemaRef ds:uri="fbea3ac9-dbd6-431f-914a-1c4220b82672"/>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www.w3.org/XML/1998/namespace"/>
  </ds:schemaRefs>
</ds:datastoreItem>
</file>

<file path=customXml/itemProps3.xml><?xml version="1.0" encoding="utf-8"?>
<ds:datastoreItem xmlns:ds="http://schemas.openxmlformats.org/officeDocument/2006/customXml" ds:itemID="{CDEA260C-7E90-415A-8B3B-A5A93B976F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JWC Power Point Template_Standard Size</Template>
  <TotalTime>1746</TotalTime>
  <Words>1148</Words>
  <Application>Microsoft Office PowerPoint</Application>
  <PresentationFormat>On-screen Show (4:3)</PresentationFormat>
  <Paragraphs>243</Paragraphs>
  <Slides>49</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Calibri Light</vt:lpstr>
      <vt:lpstr>Futura Std Medium</vt:lpstr>
      <vt:lpstr>Rockwell</vt:lpstr>
      <vt:lpstr>Wingdings</vt:lpstr>
      <vt:lpstr>Office Theme</vt:lpstr>
      <vt:lpstr>Joint Water Commission  Water Treatment Plant  Virtual Tour</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Rapid Mix</vt:lpstr>
      <vt:lpstr>Rapid Mix </vt:lpstr>
      <vt:lpstr>PowerPoint Presentation</vt:lpstr>
      <vt:lpstr>PowerPoint Presentation</vt:lpstr>
      <vt:lpstr>Flocculation Chambers</vt:lpstr>
      <vt:lpstr>Flocculation Chambers </vt:lpstr>
      <vt:lpstr>Sedimentation Basins</vt:lpstr>
      <vt:lpstr>Sedimentation Basins </vt:lpstr>
      <vt:lpstr>Sedimentation Basins (fall lines) </vt:lpstr>
      <vt:lpstr>Sedimentation Basins (drained) </vt:lpstr>
      <vt:lpstr>  </vt:lpstr>
      <vt:lpstr>  </vt:lpstr>
      <vt:lpstr>PowerPoint Presentation</vt:lpstr>
      <vt:lpstr>  </vt:lpstr>
      <vt:lpstr>PowerPoint Presentation</vt:lpstr>
      <vt:lpstr>PowerPoint Presentation</vt:lpstr>
      <vt:lpstr>  </vt:lpstr>
      <vt:lpstr>  </vt:lpstr>
      <vt:lpstr>Filters to Clearwell</vt:lpstr>
      <vt:lpstr>  </vt:lpstr>
      <vt:lpstr>  </vt:lpstr>
      <vt:lpstr>Finished Water Pump Stations</vt:lpstr>
      <vt:lpstr>  </vt:lpstr>
      <vt:lpstr>  </vt:lpstr>
      <vt:lpstr>Water Pumped from  WTP to: </vt:lpstr>
      <vt:lpstr>Fern Hill Reservoirs </vt:lpstr>
      <vt:lpstr>Recycled Water </vt:lpstr>
      <vt:lpstr>PowerPoint Presentation</vt:lpstr>
      <vt:lpstr>PowerPoint Presentation</vt:lpstr>
      <vt:lpstr>PowerPoint Presentation</vt:lpstr>
      <vt:lpstr>  </vt:lpstr>
      <vt:lpstr>  </vt:lpstr>
      <vt:lpstr>  </vt:lpstr>
      <vt:lpstr>  </vt:lpstr>
      <vt:lpstr>Powdered Activated Carbon </vt:lpstr>
      <vt:lpstr>PowerPoint Presentation</vt:lpstr>
      <vt:lpstr>Operations </vt:lpstr>
      <vt:lpstr>Laboratory </vt:lpstr>
      <vt:lpstr>1976 </vt:lpstr>
      <vt:lpstr>2023 </vt:lpstr>
    </vt:vector>
  </TitlesOfParts>
  <Company>City of Hillsboro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Tonya Bilderbeck</dc:creator>
  <cp:keywords/>
  <cp:lastModifiedBy>Jeff Wright</cp:lastModifiedBy>
  <cp:revision>102</cp:revision>
  <cp:lastPrinted>2019-09-24T16:54:49Z</cp:lastPrinted>
  <dcterms:created xsi:type="dcterms:W3CDTF">2019-12-05T21:39:57Z</dcterms:created>
  <dcterms:modified xsi:type="dcterms:W3CDTF">2023-06-30T18:57:12Z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0x010100137065663224624FA2DDA84B0613530B</vt:lpwstr>
  </property>
</Properties>
</file>